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notesMasterIdLst>
    <p:notesMasterId r:id="rId31"/>
  </p:notesMasterIdLst>
  <p:sldIdLst>
    <p:sldId id="256" r:id="rId3"/>
    <p:sldId id="257" r:id="rId4"/>
    <p:sldId id="262" r:id="rId5"/>
    <p:sldId id="258" r:id="rId6"/>
    <p:sldId id="280" r:id="rId7"/>
    <p:sldId id="259" r:id="rId8"/>
    <p:sldId id="260" r:id="rId9"/>
    <p:sldId id="261" r:id="rId10"/>
    <p:sldId id="263" r:id="rId11"/>
    <p:sldId id="264" r:id="rId12"/>
    <p:sldId id="282" r:id="rId13"/>
    <p:sldId id="265" r:id="rId14"/>
    <p:sldId id="267" r:id="rId15"/>
    <p:sldId id="281" r:id="rId16"/>
    <p:sldId id="266" r:id="rId17"/>
    <p:sldId id="268" r:id="rId18"/>
    <p:sldId id="283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8B925-C8C9-4DB2-8680-33A89B9D9499}" v="3" dt="2025-01-27T15:44:42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153" d="100"/>
          <a:sy n="153" d="100"/>
        </p:scale>
        <p:origin x="600" y="96"/>
      </p:cViewPr>
      <p:guideLst/>
    </p:cSldViewPr>
  </p:slideViewPr>
  <p:outlineViewPr>
    <p:cViewPr>
      <p:scale>
        <a:sx n="33" d="100"/>
        <a:sy n="33" d="100"/>
      </p:scale>
      <p:origin x="0" y="-446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d, A.J.T. (Arne)" userId="1f9c091c-2f14-4ff0-9408-e14a806cbfa4" providerId="ADAL" clId="{24D8B925-C8C9-4DB2-8680-33A89B9D9499}"/>
    <pc:docChg chg="custSel addSld modSld">
      <pc:chgData name="Wind, A.J.T. (Arne)" userId="1f9c091c-2f14-4ff0-9408-e14a806cbfa4" providerId="ADAL" clId="{24D8B925-C8C9-4DB2-8680-33A89B9D9499}" dt="2025-01-27T16:10:21.956" v="96" actId="404"/>
      <pc:docMkLst>
        <pc:docMk/>
      </pc:docMkLst>
      <pc:sldChg chg="modSp mod">
        <pc:chgData name="Wind, A.J.T. (Arne)" userId="1f9c091c-2f14-4ff0-9408-e14a806cbfa4" providerId="ADAL" clId="{24D8B925-C8C9-4DB2-8680-33A89B9D9499}" dt="2025-01-27T16:10:21.956" v="96" actId="404"/>
        <pc:sldMkLst>
          <pc:docMk/>
          <pc:sldMk cId="1925465533" sldId="265"/>
        </pc:sldMkLst>
        <pc:spChg chg="mod">
          <ac:chgData name="Wind, A.J.T. (Arne)" userId="1f9c091c-2f14-4ff0-9408-e14a806cbfa4" providerId="ADAL" clId="{24D8B925-C8C9-4DB2-8680-33A89B9D9499}" dt="2025-01-27T16:10:21.956" v="96" actId="404"/>
          <ac:spMkLst>
            <pc:docMk/>
            <pc:sldMk cId="1925465533" sldId="265"/>
            <ac:spMk id="3" creationId="{3A62397D-8D9D-1867-2641-448FAABD7A5B}"/>
          </ac:spMkLst>
        </pc:spChg>
      </pc:sldChg>
      <pc:sldChg chg="modSp mod">
        <pc:chgData name="Wind, A.J.T. (Arne)" userId="1f9c091c-2f14-4ff0-9408-e14a806cbfa4" providerId="ADAL" clId="{24D8B925-C8C9-4DB2-8680-33A89B9D9499}" dt="2025-01-13T11:34:08.468" v="4" actId="14100"/>
        <pc:sldMkLst>
          <pc:docMk/>
          <pc:sldMk cId="1645534679" sldId="269"/>
        </pc:sldMkLst>
        <pc:picChg chg="mod">
          <ac:chgData name="Wind, A.J.T. (Arne)" userId="1f9c091c-2f14-4ff0-9408-e14a806cbfa4" providerId="ADAL" clId="{24D8B925-C8C9-4DB2-8680-33A89B9D9499}" dt="2025-01-13T11:33:53.259" v="1" actId="1076"/>
          <ac:picMkLst>
            <pc:docMk/>
            <pc:sldMk cId="1645534679" sldId="269"/>
            <ac:picMk id="1030" creationId="{3A9135DA-22AD-D410-5E88-9AE8AA45D51D}"/>
          </ac:picMkLst>
        </pc:picChg>
        <pc:cxnChg chg="mod">
          <ac:chgData name="Wind, A.J.T. (Arne)" userId="1f9c091c-2f14-4ff0-9408-e14a806cbfa4" providerId="ADAL" clId="{24D8B925-C8C9-4DB2-8680-33A89B9D9499}" dt="2025-01-13T11:33:58.102" v="2" actId="14100"/>
          <ac:cxnSpMkLst>
            <pc:docMk/>
            <pc:sldMk cId="1645534679" sldId="269"/>
            <ac:cxnSpMk id="6" creationId="{D5E90A31-4C44-5603-6BAC-50BB2DD7B8D5}"/>
          </ac:cxnSpMkLst>
        </pc:cxnChg>
        <pc:cxnChg chg="mod">
          <ac:chgData name="Wind, A.J.T. (Arne)" userId="1f9c091c-2f14-4ff0-9408-e14a806cbfa4" providerId="ADAL" clId="{24D8B925-C8C9-4DB2-8680-33A89B9D9499}" dt="2025-01-13T11:34:08.468" v="4" actId="14100"/>
          <ac:cxnSpMkLst>
            <pc:docMk/>
            <pc:sldMk cId="1645534679" sldId="269"/>
            <ac:cxnSpMk id="18" creationId="{E7D6E57F-CA36-F943-532B-2AADDAB36657}"/>
          </ac:cxnSpMkLst>
        </pc:cxnChg>
        <pc:cxnChg chg="mod">
          <ac:chgData name="Wind, A.J.T. (Arne)" userId="1f9c091c-2f14-4ff0-9408-e14a806cbfa4" providerId="ADAL" clId="{24D8B925-C8C9-4DB2-8680-33A89B9D9499}" dt="2025-01-13T11:34:04.202" v="3" actId="14100"/>
          <ac:cxnSpMkLst>
            <pc:docMk/>
            <pc:sldMk cId="1645534679" sldId="269"/>
            <ac:cxnSpMk id="23" creationId="{DB6A22D7-1EE2-2AB9-346E-EA0D62B99F0A}"/>
          </ac:cxnSpMkLst>
        </pc:cxnChg>
      </pc:sldChg>
      <pc:sldChg chg="addSp delSp modSp new mod setBg">
        <pc:chgData name="Wind, A.J.T. (Arne)" userId="1f9c091c-2f14-4ff0-9408-e14a806cbfa4" providerId="ADAL" clId="{24D8B925-C8C9-4DB2-8680-33A89B9D9499}" dt="2025-01-27T15:45:39.974" v="52" actId="20577"/>
        <pc:sldMkLst>
          <pc:docMk/>
          <pc:sldMk cId="428213009" sldId="283"/>
        </pc:sldMkLst>
        <pc:spChg chg="mod">
          <ac:chgData name="Wind, A.J.T. (Arne)" userId="1f9c091c-2f14-4ff0-9408-e14a806cbfa4" providerId="ADAL" clId="{24D8B925-C8C9-4DB2-8680-33A89B9D9499}" dt="2025-01-27T15:45:39.974" v="52" actId="20577"/>
          <ac:spMkLst>
            <pc:docMk/>
            <pc:sldMk cId="428213009" sldId="283"/>
            <ac:spMk id="2" creationId="{159E9302-8AD0-A154-2BF3-FA96D77FEC12}"/>
          </ac:spMkLst>
        </pc:spChg>
        <pc:spChg chg="del">
          <ac:chgData name="Wind, A.J.T. (Arne)" userId="1f9c091c-2f14-4ff0-9408-e14a806cbfa4" providerId="ADAL" clId="{24D8B925-C8C9-4DB2-8680-33A89B9D9499}" dt="2025-01-27T15:44:42.171" v="6" actId="931"/>
          <ac:spMkLst>
            <pc:docMk/>
            <pc:sldMk cId="428213009" sldId="283"/>
            <ac:spMk id="3" creationId="{5037EE05-05F8-35D3-E476-174F2C92A420}"/>
          </ac:spMkLst>
        </pc:spChg>
        <pc:spChg chg="add">
          <ac:chgData name="Wind, A.J.T. (Arne)" userId="1f9c091c-2f14-4ff0-9408-e14a806cbfa4" providerId="ADAL" clId="{24D8B925-C8C9-4DB2-8680-33A89B9D9499}" dt="2025-01-27T15:45:16.189" v="12" actId="26606"/>
          <ac:spMkLst>
            <pc:docMk/>
            <pc:sldMk cId="428213009" sldId="283"/>
            <ac:spMk id="10" creationId="{F240A2FC-E2C3-458D-96B4-5DF9028D93A5}"/>
          </ac:spMkLst>
        </pc:spChg>
        <pc:spChg chg="add">
          <ac:chgData name="Wind, A.J.T. (Arne)" userId="1f9c091c-2f14-4ff0-9408-e14a806cbfa4" providerId="ADAL" clId="{24D8B925-C8C9-4DB2-8680-33A89B9D9499}" dt="2025-01-27T15:45:16.189" v="12" actId="26606"/>
          <ac:spMkLst>
            <pc:docMk/>
            <pc:sldMk cId="428213009" sldId="283"/>
            <ac:spMk id="12" creationId="{5F097929-F3D6-4D1F-8AFC-CF348171A9E1}"/>
          </ac:spMkLst>
        </pc:spChg>
        <pc:spChg chg="add">
          <ac:chgData name="Wind, A.J.T. (Arne)" userId="1f9c091c-2f14-4ff0-9408-e14a806cbfa4" providerId="ADAL" clId="{24D8B925-C8C9-4DB2-8680-33A89B9D9499}" dt="2025-01-27T15:45:16.189" v="12" actId="26606"/>
          <ac:spMkLst>
            <pc:docMk/>
            <pc:sldMk cId="428213009" sldId="283"/>
            <ac:spMk id="16" creationId="{33428ACC-71EC-4171-9527-10983BA6B41D}"/>
          </ac:spMkLst>
        </pc:spChg>
        <pc:spChg chg="add">
          <ac:chgData name="Wind, A.J.T. (Arne)" userId="1f9c091c-2f14-4ff0-9408-e14a806cbfa4" providerId="ADAL" clId="{24D8B925-C8C9-4DB2-8680-33A89B9D9499}" dt="2025-01-27T15:45:16.189" v="12" actId="26606"/>
          <ac:spMkLst>
            <pc:docMk/>
            <pc:sldMk cId="428213009" sldId="283"/>
            <ac:spMk id="20" creationId="{2B9BBBC4-97A3-47D2-BFFE-A68530CDB9DC}"/>
          </ac:spMkLst>
        </pc:spChg>
        <pc:spChg chg="add">
          <ac:chgData name="Wind, A.J.T. (Arne)" userId="1f9c091c-2f14-4ff0-9408-e14a806cbfa4" providerId="ADAL" clId="{24D8B925-C8C9-4DB2-8680-33A89B9D9499}" dt="2025-01-27T15:45:16.189" v="12" actId="26606"/>
          <ac:spMkLst>
            <pc:docMk/>
            <pc:sldMk cId="428213009" sldId="283"/>
            <ac:spMk id="22" creationId="{78967BEA-EA6A-4FF1-94E2-B010B61A36A9}"/>
          </ac:spMkLst>
        </pc:spChg>
        <pc:picChg chg="add mod modCrop">
          <ac:chgData name="Wind, A.J.T. (Arne)" userId="1f9c091c-2f14-4ff0-9408-e14a806cbfa4" providerId="ADAL" clId="{24D8B925-C8C9-4DB2-8680-33A89B9D9499}" dt="2025-01-27T15:45:16.189" v="12" actId="26606"/>
          <ac:picMkLst>
            <pc:docMk/>
            <pc:sldMk cId="428213009" sldId="283"/>
            <ac:picMk id="5" creationId="{C9A2934F-6B98-B9BB-ED41-D6574EE3B4B2}"/>
          </ac:picMkLst>
        </pc:picChg>
        <pc:cxnChg chg="add">
          <ac:chgData name="Wind, A.J.T. (Arne)" userId="1f9c091c-2f14-4ff0-9408-e14a806cbfa4" providerId="ADAL" clId="{24D8B925-C8C9-4DB2-8680-33A89B9D9499}" dt="2025-01-27T15:45:16.189" v="12" actId="26606"/>
          <ac:cxnSpMkLst>
            <pc:docMk/>
            <pc:sldMk cId="428213009" sldId="283"/>
            <ac:cxnSpMk id="14" creationId="{43074C91-9045-414B-B5F9-567DAE3EED25}"/>
          </ac:cxnSpMkLst>
        </pc:cxnChg>
        <pc:cxnChg chg="add">
          <ac:chgData name="Wind, A.J.T. (Arne)" userId="1f9c091c-2f14-4ff0-9408-e14a806cbfa4" providerId="ADAL" clId="{24D8B925-C8C9-4DB2-8680-33A89B9D9499}" dt="2025-01-27T15:45:16.189" v="12" actId="26606"/>
          <ac:cxnSpMkLst>
            <pc:docMk/>
            <pc:sldMk cId="428213009" sldId="283"/>
            <ac:cxnSpMk id="18" creationId="{BA22713B-ABB6-4391-97F9-0449A2B9B664}"/>
          </ac:cxnSpMkLst>
        </pc:cxnChg>
      </pc:sldChg>
    </pc:docChg>
  </pc:docChgLst>
  <pc:docChgLst>
    <pc:chgData name="Wind, A.J.T. (Arne)" userId="1f9c091c-2f14-4ff0-9408-e14a806cbfa4" providerId="ADAL" clId="{C0ACDE60-5F45-4898-8A3E-F582D15A9AE1}"/>
    <pc:docChg chg="undo custSel addSld modSld">
      <pc:chgData name="Wind, A.J.T. (Arne)" userId="1f9c091c-2f14-4ff0-9408-e14a806cbfa4" providerId="ADAL" clId="{C0ACDE60-5F45-4898-8A3E-F582D15A9AE1}" dt="2024-11-25T18:33:23.011" v="649" actId="20577"/>
      <pc:docMkLst>
        <pc:docMk/>
      </pc:docMkLst>
      <pc:sldChg chg="modNotesTx">
        <pc:chgData name="Wind, A.J.T. (Arne)" userId="1f9c091c-2f14-4ff0-9408-e14a806cbfa4" providerId="ADAL" clId="{C0ACDE60-5F45-4898-8A3E-F582D15A9AE1}" dt="2024-11-25T18:16:25.793" v="621" actId="20577"/>
        <pc:sldMkLst>
          <pc:docMk/>
          <pc:sldMk cId="3502024211" sldId="258"/>
        </pc:sldMkLst>
      </pc:sldChg>
      <pc:sldChg chg="modSp mod modNotesTx">
        <pc:chgData name="Wind, A.J.T. (Arne)" userId="1f9c091c-2f14-4ff0-9408-e14a806cbfa4" providerId="ADAL" clId="{C0ACDE60-5F45-4898-8A3E-F582D15A9AE1}" dt="2024-11-25T18:23:48.209" v="630" actId="20577"/>
        <pc:sldMkLst>
          <pc:docMk/>
          <pc:sldMk cId="2839323099" sldId="259"/>
        </pc:sldMkLst>
        <pc:spChg chg="mod">
          <ac:chgData name="Wind, A.J.T. (Arne)" userId="1f9c091c-2f14-4ff0-9408-e14a806cbfa4" providerId="ADAL" clId="{C0ACDE60-5F45-4898-8A3E-F582D15A9AE1}" dt="2024-11-23T20:21:13.552" v="193" actId="20577"/>
          <ac:spMkLst>
            <pc:docMk/>
            <pc:sldMk cId="2839323099" sldId="259"/>
            <ac:spMk id="3" creationId="{01ECD8DD-5F63-BE10-FFDC-B4F078D54079}"/>
          </ac:spMkLst>
        </pc:spChg>
      </pc:sldChg>
      <pc:sldChg chg="modNotesTx">
        <pc:chgData name="Wind, A.J.T. (Arne)" userId="1f9c091c-2f14-4ff0-9408-e14a806cbfa4" providerId="ADAL" clId="{C0ACDE60-5F45-4898-8A3E-F582D15A9AE1}" dt="2024-11-25T18:26:46.441" v="639" actId="20577"/>
        <pc:sldMkLst>
          <pc:docMk/>
          <pc:sldMk cId="358898917" sldId="260"/>
        </pc:sldMkLst>
      </pc:sldChg>
      <pc:sldChg chg="modNotesTx">
        <pc:chgData name="Wind, A.J.T. (Arne)" userId="1f9c091c-2f14-4ff0-9408-e14a806cbfa4" providerId="ADAL" clId="{C0ACDE60-5F45-4898-8A3E-F582D15A9AE1}" dt="2024-11-25T18:15:26.351" v="612" actId="20577"/>
        <pc:sldMkLst>
          <pc:docMk/>
          <pc:sldMk cId="2812490552" sldId="262"/>
        </pc:sldMkLst>
      </pc:sldChg>
      <pc:sldChg chg="modSp mod modNotesTx">
        <pc:chgData name="Wind, A.J.T. (Arne)" userId="1f9c091c-2f14-4ff0-9408-e14a806cbfa4" providerId="ADAL" clId="{C0ACDE60-5F45-4898-8A3E-F582D15A9AE1}" dt="2024-11-25T18:33:23.011" v="649" actId="20577"/>
        <pc:sldMkLst>
          <pc:docMk/>
          <pc:sldMk cId="3656613379" sldId="263"/>
        </pc:sldMkLst>
        <pc:spChg chg="mod">
          <ac:chgData name="Wind, A.J.T. (Arne)" userId="1f9c091c-2f14-4ff0-9408-e14a806cbfa4" providerId="ADAL" clId="{C0ACDE60-5F45-4898-8A3E-F582D15A9AE1}" dt="2024-11-23T20:24:56.987" v="204" actId="1076"/>
          <ac:spMkLst>
            <pc:docMk/>
            <pc:sldMk cId="3656613379" sldId="263"/>
            <ac:spMk id="3" creationId="{B1272554-B1EF-11DD-F081-6169859A11EB}"/>
          </ac:spMkLst>
        </pc:spChg>
        <pc:spChg chg="mod">
          <ac:chgData name="Wind, A.J.T. (Arne)" userId="1f9c091c-2f14-4ff0-9408-e14a806cbfa4" providerId="ADAL" clId="{C0ACDE60-5F45-4898-8A3E-F582D15A9AE1}" dt="2024-11-23T20:24:44.587" v="201" actId="1076"/>
          <ac:spMkLst>
            <pc:docMk/>
            <pc:sldMk cId="3656613379" sldId="263"/>
            <ac:spMk id="5" creationId="{EE631E69-84C7-11E2-06EB-52838743B709}"/>
          </ac:spMkLst>
        </pc:spChg>
      </pc:sldChg>
      <pc:sldChg chg="addSp modSp mod modAnim">
        <pc:chgData name="Wind, A.J.T. (Arne)" userId="1f9c091c-2f14-4ff0-9408-e14a806cbfa4" providerId="ADAL" clId="{C0ACDE60-5F45-4898-8A3E-F582D15A9AE1}" dt="2024-11-23T21:57:04.424" v="602" actId="1076"/>
        <pc:sldMkLst>
          <pc:docMk/>
          <pc:sldMk cId="697345903" sldId="264"/>
        </pc:sldMkLst>
        <pc:spChg chg="mod">
          <ac:chgData name="Wind, A.J.T. (Arne)" userId="1f9c091c-2f14-4ff0-9408-e14a806cbfa4" providerId="ADAL" clId="{C0ACDE60-5F45-4898-8A3E-F582D15A9AE1}" dt="2024-11-23T21:53:55.841" v="584"/>
          <ac:spMkLst>
            <pc:docMk/>
            <pc:sldMk cId="697345903" sldId="264"/>
            <ac:spMk id="6" creationId="{710A0DD4-CF92-7CBA-0DA9-4F5F7874587E}"/>
          </ac:spMkLst>
        </pc:spChg>
        <pc:spChg chg="mod">
          <ac:chgData name="Wind, A.J.T. (Arne)" userId="1f9c091c-2f14-4ff0-9408-e14a806cbfa4" providerId="ADAL" clId="{C0ACDE60-5F45-4898-8A3E-F582D15A9AE1}" dt="2024-11-23T21:53:55.841" v="584"/>
          <ac:spMkLst>
            <pc:docMk/>
            <pc:sldMk cId="697345903" sldId="264"/>
            <ac:spMk id="7" creationId="{037B6EC4-EEAB-7F45-1C93-9A7BB9EBD8D0}"/>
          </ac:spMkLst>
        </pc:spChg>
        <pc:spChg chg="mod">
          <ac:chgData name="Wind, A.J.T. (Arne)" userId="1f9c091c-2f14-4ff0-9408-e14a806cbfa4" providerId="ADAL" clId="{C0ACDE60-5F45-4898-8A3E-F582D15A9AE1}" dt="2024-11-23T21:53:55.841" v="584"/>
          <ac:spMkLst>
            <pc:docMk/>
            <pc:sldMk cId="697345903" sldId="264"/>
            <ac:spMk id="8" creationId="{8EEFB4AF-29DD-A517-D7CE-DED7E9B1C1AB}"/>
          </ac:spMkLst>
        </pc:spChg>
        <pc:spChg chg="mod">
          <ac:chgData name="Wind, A.J.T. (Arne)" userId="1f9c091c-2f14-4ff0-9408-e14a806cbfa4" providerId="ADAL" clId="{C0ACDE60-5F45-4898-8A3E-F582D15A9AE1}" dt="2024-11-23T21:53:55.841" v="584"/>
          <ac:spMkLst>
            <pc:docMk/>
            <pc:sldMk cId="697345903" sldId="264"/>
            <ac:spMk id="9" creationId="{F46953EE-9A29-88FC-4CE2-475BB040CBF6}"/>
          </ac:spMkLst>
        </pc:spChg>
        <pc:grpChg chg="add mod">
          <ac:chgData name="Wind, A.J.T. (Arne)" userId="1f9c091c-2f14-4ff0-9408-e14a806cbfa4" providerId="ADAL" clId="{C0ACDE60-5F45-4898-8A3E-F582D15A9AE1}" dt="2024-11-23T21:57:04.424" v="602" actId="1076"/>
          <ac:grpSpMkLst>
            <pc:docMk/>
            <pc:sldMk cId="697345903" sldId="264"/>
            <ac:grpSpMk id="5" creationId="{BEA013F1-5868-82A7-13A7-A8038B4FCAB4}"/>
          </ac:grpSpMkLst>
        </pc:grpChg>
        <pc:picChg chg="add mod">
          <ac:chgData name="Wind, A.J.T. (Arne)" userId="1f9c091c-2f14-4ff0-9408-e14a806cbfa4" providerId="ADAL" clId="{C0ACDE60-5F45-4898-8A3E-F582D15A9AE1}" dt="2024-11-23T21:54:09.080" v="589" actId="1076"/>
          <ac:picMkLst>
            <pc:docMk/>
            <pc:sldMk cId="697345903" sldId="264"/>
            <ac:picMk id="4" creationId="{C622159A-1542-7A61-A4A5-72F2A73BC9AB}"/>
          </ac:picMkLst>
        </pc:picChg>
      </pc:sldChg>
      <pc:sldChg chg="addSp modSp mod modShow">
        <pc:chgData name="Wind, A.J.T. (Arne)" userId="1f9c091c-2f14-4ff0-9408-e14a806cbfa4" providerId="ADAL" clId="{C0ACDE60-5F45-4898-8A3E-F582D15A9AE1}" dt="2024-11-23T20:35:12.052" v="229" actId="729"/>
        <pc:sldMkLst>
          <pc:docMk/>
          <pc:sldMk cId="1721629086" sldId="267"/>
        </pc:sldMkLst>
        <pc:spChg chg="mod">
          <ac:chgData name="Wind, A.J.T. (Arne)" userId="1f9c091c-2f14-4ff0-9408-e14a806cbfa4" providerId="ADAL" clId="{C0ACDE60-5F45-4898-8A3E-F582D15A9AE1}" dt="2024-11-23T20:34:56.568" v="222" actId="1076"/>
          <ac:spMkLst>
            <pc:docMk/>
            <pc:sldMk cId="1721629086" sldId="267"/>
            <ac:spMk id="26" creationId="{A547772C-EAF5-4331-8426-3FE4FB3FFF85}"/>
          </ac:spMkLst>
        </pc:spChg>
        <pc:cxnChg chg="mod">
          <ac:chgData name="Wind, A.J.T. (Arne)" userId="1f9c091c-2f14-4ff0-9408-e14a806cbfa4" providerId="ADAL" clId="{C0ACDE60-5F45-4898-8A3E-F582D15A9AE1}" dt="2024-11-23T20:34:56.568" v="222" actId="1076"/>
          <ac:cxnSpMkLst>
            <pc:docMk/>
            <pc:sldMk cId="1721629086" sldId="267"/>
            <ac:cxnSpMk id="37" creationId="{93A281F2-5451-2D23-8ACB-CD567B723F3C}"/>
          </ac:cxnSpMkLst>
        </pc:cxnChg>
      </pc:sldChg>
      <pc:sldChg chg="modSp mod">
        <pc:chgData name="Wind, A.J.T. (Arne)" userId="1f9c091c-2f14-4ff0-9408-e14a806cbfa4" providerId="ADAL" clId="{C0ACDE60-5F45-4898-8A3E-F582D15A9AE1}" dt="2024-11-23T20:50:46.176" v="334" actId="113"/>
        <pc:sldMkLst>
          <pc:docMk/>
          <pc:sldMk cId="3461030036" sldId="277"/>
        </pc:sldMkLst>
        <pc:spChg chg="mod">
          <ac:chgData name="Wind, A.J.T. (Arne)" userId="1f9c091c-2f14-4ff0-9408-e14a806cbfa4" providerId="ADAL" clId="{C0ACDE60-5F45-4898-8A3E-F582D15A9AE1}" dt="2024-11-23T20:50:46.176" v="334" actId="113"/>
          <ac:spMkLst>
            <pc:docMk/>
            <pc:sldMk cId="3461030036" sldId="277"/>
            <ac:spMk id="3" creationId="{D257C941-F9B0-EC6F-3E5A-C648590FF049}"/>
          </ac:spMkLst>
        </pc:spChg>
      </pc:sldChg>
      <pc:sldChg chg="addSp delSp modSp add mod">
        <pc:chgData name="Wind, A.J.T. (Arne)" userId="1f9c091c-2f14-4ff0-9408-e14a806cbfa4" providerId="ADAL" clId="{C0ACDE60-5F45-4898-8A3E-F582D15A9AE1}" dt="2024-11-23T20:39:03.594" v="272" actId="1076"/>
        <pc:sldMkLst>
          <pc:docMk/>
          <pc:sldMk cId="1631050470" sldId="281"/>
        </pc:sldMkLst>
        <pc:spChg chg="mod">
          <ac:chgData name="Wind, A.J.T. (Arne)" userId="1f9c091c-2f14-4ff0-9408-e14a806cbfa4" providerId="ADAL" clId="{C0ACDE60-5F45-4898-8A3E-F582D15A9AE1}" dt="2024-11-23T20:36:14.979" v="242" actId="1076"/>
          <ac:spMkLst>
            <pc:docMk/>
            <pc:sldMk cId="1631050470" sldId="281"/>
            <ac:spMk id="9" creationId="{0B7E5BBA-2908-4660-8EAE-710CFD112D3C}"/>
          </ac:spMkLst>
        </pc:spChg>
        <pc:spChg chg="mod">
          <ac:chgData name="Wind, A.J.T. (Arne)" userId="1f9c091c-2f14-4ff0-9408-e14a806cbfa4" providerId="ADAL" clId="{C0ACDE60-5F45-4898-8A3E-F582D15A9AE1}" dt="2024-11-23T20:38:26.811" v="267" actId="1076"/>
          <ac:spMkLst>
            <pc:docMk/>
            <pc:sldMk cId="1631050470" sldId="281"/>
            <ac:spMk id="10" creationId="{1D6CCEA4-CDCF-4940-8E3E-D9E2978EC6C4}"/>
          </ac:spMkLst>
        </pc:spChg>
        <pc:spChg chg="mod">
          <ac:chgData name="Wind, A.J.T. (Arne)" userId="1f9c091c-2f14-4ff0-9408-e14a806cbfa4" providerId="ADAL" clId="{C0ACDE60-5F45-4898-8A3E-F582D15A9AE1}" dt="2024-11-23T20:38:01.802" v="260" actId="1076"/>
          <ac:spMkLst>
            <pc:docMk/>
            <pc:sldMk cId="1631050470" sldId="281"/>
            <ac:spMk id="25" creationId="{C2E82077-091E-4C7A-8BAE-BB5A9006FF19}"/>
          </ac:spMkLst>
        </pc:spChg>
        <pc:spChg chg="mod">
          <ac:chgData name="Wind, A.J.T. (Arne)" userId="1f9c091c-2f14-4ff0-9408-e14a806cbfa4" providerId="ADAL" clId="{C0ACDE60-5F45-4898-8A3E-F582D15A9AE1}" dt="2024-11-23T20:35:56.964" v="237" actId="1076"/>
          <ac:spMkLst>
            <pc:docMk/>
            <pc:sldMk cId="1631050470" sldId="281"/>
            <ac:spMk id="26" creationId="{A547772C-EAF5-4331-8426-3FE4FB3FFF85}"/>
          </ac:spMkLst>
        </pc:spChg>
        <pc:spChg chg="mod">
          <ac:chgData name="Wind, A.J.T. (Arne)" userId="1f9c091c-2f14-4ff0-9408-e14a806cbfa4" providerId="ADAL" clId="{C0ACDE60-5F45-4898-8A3E-F582D15A9AE1}" dt="2024-11-23T20:38:10.755" v="262" actId="1076"/>
          <ac:spMkLst>
            <pc:docMk/>
            <pc:sldMk cId="1631050470" sldId="281"/>
            <ac:spMk id="29" creationId="{BCCFC724-E1D0-404B-9B16-49A2BB92A165}"/>
          </ac:spMkLst>
        </pc:spChg>
        <pc:spChg chg="mod">
          <ac:chgData name="Wind, A.J.T. (Arne)" userId="1f9c091c-2f14-4ff0-9408-e14a806cbfa4" providerId="ADAL" clId="{C0ACDE60-5F45-4898-8A3E-F582D15A9AE1}" dt="2024-11-23T20:39:03.594" v="272" actId="1076"/>
          <ac:spMkLst>
            <pc:docMk/>
            <pc:sldMk cId="1631050470" sldId="281"/>
            <ac:spMk id="51" creationId="{F2F0CC80-976A-AAE6-758C-5E485FFEFD56}"/>
          </ac:spMkLst>
        </pc:spChg>
        <pc:spChg chg="mod">
          <ac:chgData name="Wind, A.J.T. (Arne)" userId="1f9c091c-2f14-4ff0-9408-e14a806cbfa4" providerId="ADAL" clId="{C0ACDE60-5F45-4898-8A3E-F582D15A9AE1}" dt="2024-11-23T20:38:30.563" v="268" actId="1076"/>
          <ac:spMkLst>
            <pc:docMk/>
            <pc:sldMk cId="1631050470" sldId="281"/>
            <ac:spMk id="52" creationId="{718F5F5A-5563-E04F-6B5F-D4D7A58B0100}"/>
          </ac:spMkLst>
        </pc:spChg>
        <pc:picChg chg="add mod ord">
          <ac:chgData name="Wind, A.J.T. (Arne)" userId="1f9c091c-2f14-4ff0-9408-e14a806cbfa4" providerId="ADAL" clId="{C0ACDE60-5F45-4898-8A3E-F582D15A9AE1}" dt="2024-11-23T20:35:28.890" v="233" actId="1076"/>
          <ac:picMkLst>
            <pc:docMk/>
            <pc:sldMk cId="1631050470" sldId="281"/>
            <ac:picMk id="4" creationId="{C4946F2B-36E6-9791-B6FE-0A937170426C}"/>
          </ac:picMkLst>
        </pc:picChg>
        <pc:inkChg chg="add del mod">
          <ac:chgData name="Wind, A.J.T. (Arne)" userId="1f9c091c-2f14-4ff0-9408-e14a806cbfa4" providerId="ADAL" clId="{C0ACDE60-5F45-4898-8A3E-F582D15A9AE1}" dt="2024-11-23T20:37:56.275" v="258" actId="1076"/>
          <ac:inkMkLst>
            <pc:docMk/>
            <pc:sldMk cId="1631050470" sldId="281"/>
            <ac:inkMk id="30" creationId="{3F6ACA42-49BF-3627-67B0-46AE2973883A}"/>
          </ac:inkMkLst>
        </pc:inkChg>
        <pc:cxnChg chg="mod">
          <ac:chgData name="Wind, A.J.T. (Arne)" userId="1f9c091c-2f14-4ff0-9408-e14a806cbfa4" providerId="ADAL" clId="{C0ACDE60-5F45-4898-8A3E-F582D15A9AE1}" dt="2024-11-23T20:39:01.179" v="271" actId="14100"/>
          <ac:cxnSpMkLst>
            <pc:docMk/>
            <pc:sldMk cId="1631050470" sldId="281"/>
            <ac:cxnSpMk id="3" creationId="{DE73D8D0-E769-60DC-DD43-5E6E15F972D1}"/>
          </ac:cxnSpMkLst>
        </pc:cxnChg>
        <pc:cxnChg chg="mod">
          <ac:chgData name="Wind, A.J.T. (Arne)" userId="1f9c091c-2f14-4ff0-9408-e14a806cbfa4" providerId="ADAL" clId="{C0ACDE60-5F45-4898-8A3E-F582D15A9AE1}" dt="2024-11-23T20:38:33.062" v="269" actId="17032"/>
          <ac:cxnSpMkLst>
            <pc:docMk/>
            <pc:sldMk cId="1631050470" sldId="281"/>
            <ac:cxnSpMk id="5" creationId="{397D5C04-B1A1-EE4F-2E3D-4C29C1A1DA74}"/>
          </ac:cxnSpMkLst>
        </pc:cxnChg>
        <pc:cxnChg chg="mod">
          <ac:chgData name="Wind, A.J.T. (Arne)" userId="1f9c091c-2f14-4ff0-9408-e14a806cbfa4" providerId="ADAL" clId="{C0ACDE60-5F45-4898-8A3E-F582D15A9AE1}" dt="2024-11-23T20:38:58.267" v="270" actId="1076"/>
          <ac:cxnSpMkLst>
            <pc:docMk/>
            <pc:sldMk cId="1631050470" sldId="281"/>
            <ac:cxnSpMk id="6" creationId="{1C07E731-0F47-0513-3380-6EFE58D0A4F0}"/>
          </ac:cxnSpMkLst>
        </pc:cxnChg>
        <pc:cxnChg chg="mod">
          <ac:chgData name="Wind, A.J.T. (Arne)" userId="1f9c091c-2f14-4ff0-9408-e14a806cbfa4" providerId="ADAL" clId="{C0ACDE60-5F45-4898-8A3E-F582D15A9AE1}" dt="2024-11-23T20:36:05.276" v="240" actId="1076"/>
          <ac:cxnSpMkLst>
            <pc:docMk/>
            <pc:sldMk cId="1631050470" sldId="281"/>
            <ac:cxnSpMk id="37" creationId="{93A281F2-5451-2D23-8ACB-CD567B723F3C}"/>
          </ac:cxnSpMkLst>
        </pc:cxnChg>
        <pc:cxnChg chg="mod">
          <ac:chgData name="Wind, A.J.T. (Arne)" userId="1f9c091c-2f14-4ff0-9408-e14a806cbfa4" providerId="ADAL" clId="{C0ACDE60-5F45-4898-8A3E-F582D15A9AE1}" dt="2024-11-23T20:36:32.321" v="247" actId="13822"/>
          <ac:cxnSpMkLst>
            <pc:docMk/>
            <pc:sldMk cId="1631050470" sldId="281"/>
            <ac:cxnSpMk id="39" creationId="{587BAF87-942B-9796-43D8-FAA4B815C8E0}"/>
          </ac:cxnSpMkLst>
        </pc:cxnChg>
        <pc:cxnChg chg="mod">
          <ac:chgData name="Wind, A.J.T. (Arne)" userId="1f9c091c-2f14-4ff0-9408-e14a806cbfa4" providerId="ADAL" clId="{C0ACDE60-5F45-4898-8A3E-F582D15A9AE1}" dt="2024-11-23T20:38:24.323" v="266" actId="1076"/>
          <ac:cxnSpMkLst>
            <pc:docMk/>
            <pc:sldMk cId="1631050470" sldId="281"/>
            <ac:cxnSpMk id="42" creationId="{723367FC-53B5-7BF8-1E41-80BE5F5DD042}"/>
          </ac:cxnSpMkLst>
        </pc:cxnChg>
      </pc:sldChg>
      <pc:sldChg chg="addSp delSp modSp new mod modShow">
        <pc:chgData name="Wind, A.J.T. (Arne)" userId="1f9c091c-2f14-4ff0-9408-e14a806cbfa4" providerId="ADAL" clId="{C0ACDE60-5F45-4898-8A3E-F582D15A9AE1}" dt="2024-11-23T21:57:11.776" v="603" actId="729"/>
        <pc:sldMkLst>
          <pc:docMk/>
          <pc:sldMk cId="3157345171" sldId="282"/>
        </pc:sldMkLst>
        <pc:spChg chg="add del mod">
          <ac:chgData name="Wind, A.J.T. (Arne)" userId="1f9c091c-2f14-4ff0-9408-e14a806cbfa4" providerId="ADAL" clId="{C0ACDE60-5F45-4898-8A3E-F582D15A9AE1}" dt="2024-11-23T21:53:34.661" v="583" actId="164"/>
          <ac:spMkLst>
            <pc:docMk/>
            <pc:sldMk cId="3157345171" sldId="282"/>
            <ac:spMk id="6" creationId="{65C66881-2E2E-9427-AE99-AB80F7529702}"/>
          </ac:spMkLst>
        </pc:spChg>
        <pc:spChg chg="add del mod">
          <ac:chgData name="Wind, A.J.T. (Arne)" userId="1f9c091c-2f14-4ff0-9408-e14a806cbfa4" providerId="ADAL" clId="{C0ACDE60-5F45-4898-8A3E-F582D15A9AE1}" dt="2024-11-23T21:53:34.661" v="583" actId="164"/>
          <ac:spMkLst>
            <pc:docMk/>
            <pc:sldMk cId="3157345171" sldId="282"/>
            <ac:spMk id="7" creationId="{CE920FB8-3955-4169-BDBA-C1B7C1E280EA}"/>
          </ac:spMkLst>
        </pc:spChg>
        <pc:spChg chg="add del mod">
          <ac:chgData name="Wind, A.J.T. (Arne)" userId="1f9c091c-2f14-4ff0-9408-e14a806cbfa4" providerId="ADAL" clId="{C0ACDE60-5F45-4898-8A3E-F582D15A9AE1}" dt="2024-11-23T21:53:34.661" v="583" actId="164"/>
          <ac:spMkLst>
            <pc:docMk/>
            <pc:sldMk cId="3157345171" sldId="282"/>
            <ac:spMk id="8" creationId="{1145AB96-155E-5560-36FA-73F2F7302304}"/>
          </ac:spMkLst>
        </pc:spChg>
        <pc:spChg chg="add del mod">
          <ac:chgData name="Wind, A.J.T. (Arne)" userId="1f9c091c-2f14-4ff0-9408-e14a806cbfa4" providerId="ADAL" clId="{C0ACDE60-5F45-4898-8A3E-F582D15A9AE1}" dt="2024-11-23T21:53:34.661" v="583" actId="164"/>
          <ac:spMkLst>
            <pc:docMk/>
            <pc:sldMk cId="3157345171" sldId="282"/>
            <ac:spMk id="9" creationId="{7F0D7245-E199-B445-AE22-7EB6252432F8}"/>
          </ac:spMkLst>
        </pc:spChg>
        <pc:grpChg chg="add mod">
          <ac:chgData name="Wind, A.J.T. (Arne)" userId="1f9c091c-2f14-4ff0-9408-e14a806cbfa4" providerId="ADAL" clId="{C0ACDE60-5F45-4898-8A3E-F582D15A9AE1}" dt="2024-11-23T21:53:34.661" v="583" actId="164"/>
          <ac:grpSpMkLst>
            <pc:docMk/>
            <pc:sldMk cId="3157345171" sldId="282"/>
            <ac:grpSpMk id="11" creationId="{60E63555-D030-9632-E0B5-84A437FB3594}"/>
          </ac:grpSpMkLst>
        </pc:grpChg>
        <pc:picChg chg="add del mod">
          <ac:chgData name="Wind, A.J.T. (Arne)" userId="1f9c091c-2f14-4ff0-9408-e14a806cbfa4" providerId="ADAL" clId="{C0ACDE60-5F45-4898-8A3E-F582D15A9AE1}" dt="2024-11-23T21:52:59.698" v="582"/>
          <ac:picMkLst>
            <pc:docMk/>
            <pc:sldMk cId="3157345171" sldId="282"/>
            <ac:picMk id="5" creationId="{BBA380B3-2931-1F13-653D-2ED17BF4838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5T04:18:51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24575,'3'0'0,"-1"0"0,1 1 0,-1 0 0,1-1 0,-1 1 0,1 0 0,-1 0 0,0 0 0,1 1 0,-1-1 0,0 1 0,0-1 0,0 1 0,0 0 0,0-1 0,3 5 0,26 36 0,-25-32 0,7 10 0,-2 0 0,-1 1 0,-1 0 0,0 0 0,6 26 0,20 114 0,-28-123 0,1 23 0,-3 1 0,-6 120 0,-2-66 0,3 310 0,0-408-227,-2 0-1,0 0 1,-1-1-1,-1 1 1,-11 33-1,5-27-6598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5T04:18:51.389"/>
    </inkml:context>
    <inkml:brush xml:id="br0">
      <inkml:brushProperty name="width" value="0.035" units="cm"/>
      <inkml:brushProperty name="height" value="0.035" units="cm"/>
      <inkml:brushProperty name="color" value="#F8B62C"/>
    </inkml:brush>
  </inkml:definitions>
  <inkml:trace contextRef="#ctx0" brushRef="#br0">0 1 24575,'3'0'0,"-1"0"0,1 1 0,-1 0 0,1-1 0,-1 1 0,1 0 0,-1 0 0,0 0 0,1 1 0,-1-1 0,0 1 0,0-1 0,0 1 0,0 0 0,0-1 0,3 5 0,26 36 0,-25-32 0,7 10 0,-2 0 0,-1 1 0,-1 0 0,0 0 0,6 26 0,20 114 0,-28-123 0,1 23 0,-3 1 0,-6 120 0,-2-66 0,3 310 0,0-408-227,-2 0-1,0 0 1,-1-1-1,-1 1 1,-11 33-1,5-27-6598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0D28B-DE93-481C-A967-C41457E9ED72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234B6-6D23-4F29-B840-3AF990EE5A7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389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1:15 test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545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boven de afbeelding van de simulatie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6872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boven de afbeelding van de simulatie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340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 uitleggen hoe </a:t>
            </a:r>
            <a:r>
              <a:rPr lang="nl-NL" dirty="0" err="1"/>
              <a:t>Desmos</a:t>
            </a:r>
            <a:r>
              <a:rPr lang="nl-NL" dirty="0"/>
              <a:t> werkt, dan laptop pakken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5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Kamer donker maken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775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Kleur = golflengte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20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Uitleggen wat een </a:t>
            </a:r>
            <a:r>
              <a:rPr lang="nl-NL" dirty="0" err="1"/>
              <a:t>exoplaneet</a:t>
            </a:r>
            <a:r>
              <a:rPr lang="nl-NL" dirty="0"/>
              <a:t>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9441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Prisma lenen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053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0:45 test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29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</a:t>
            </a:r>
            <a:r>
              <a:rPr lang="nl-NL" dirty="0" err="1"/>
              <a:t>mentimeter</a:t>
            </a:r>
            <a:r>
              <a:rPr lang="nl-NL" dirty="0"/>
              <a:t> ofzo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03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3:10 test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725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2:45 test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14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99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slide met een </a:t>
            </a:r>
            <a:r>
              <a:rPr lang="nl-NL" dirty="0" err="1"/>
              <a:t>slit</a:t>
            </a:r>
            <a:r>
              <a:rPr lang="nl-NL" dirty="0"/>
              <a:t> open en een slide met de andere </a:t>
            </a:r>
            <a:r>
              <a:rPr lang="nl-NL" dirty="0" err="1"/>
              <a:t>slit</a:t>
            </a:r>
            <a:r>
              <a:rPr lang="nl-NL" dirty="0"/>
              <a:t> open en dan bij elkaar doen?</a:t>
            </a:r>
          </a:p>
          <a:p>
            <a:r>
              <a:rPr lang="nl-NL"/>
              <a:t>6:30 test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164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 voordoen hoe de simulator werkt, dan zeggen pak de laptop. Leg uit dat blauwer = hoger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28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I=\left ( \frac{\sin(\frac{\pi a\sin(\theta)}{\lambda})}{\frac{\pi a\sin(\theta)}{\lambda}}\right)^2\cross \left( \frac{\sin(N\frac{\pi d\sin(\theta)}{\lambda})}{\sin(\frac{\pi d\sin(\theta)}{\lambda})}\right)^2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234B6-6D23-4F29-B840-3AF990EE5A7A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531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C7959-6280-63E7-888F-066EB25CF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31D980C-54A7-3A11-3D10-0D9CA1DEA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666D7F-5931-B387-A05E-DD755706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0BFC10-E77F-84A5-C7F1-9028E3BE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6C3960-3078-457D-CCE1-E3D60481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9291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C704E-32E5-313F-D866-1DABA00D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2A4B12-AABC-A6FF-265D-F2BE9E2A3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ECF402-3A0A-F835-E5C0-B1C770EB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509DAA-B6C8-A61C-2E4D-A1460FCA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CE2258-CE5F-3D09-6325-32E947DB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11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2BFCEBE-4766-0021-32F1-ACBCD67FE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A068748-908B-7333-897C-B7BD96B21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A8D078-A4A3-1AF8-4FFE-3441EAC7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57698D-4D25-06B0-B378-177F59E9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C889C0-0B2E-7580-4651-2913F047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70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56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609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0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2178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704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152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022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20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3C7E1-44B8-3326-1546-AB97F0DD8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2E4C6C-1F89-3F86-0FD0-4C349AF44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D0C6F5-2308-DD79-ACF4-4E4E669C7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4FECAB-73C6-FEFA-9543-92A1BCBB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834F3D-3C4A-B10A-E311-6A4DEDCF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558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779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029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3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343DF-B4FF-2D1F-1222-FF3933D2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F98E90-7452-BB5E-383E-34B3D052A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EA5EE1-B092-8C43-5AD0-E483C959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6923C-AEED-2DA9-0B79-3F9DA167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5B32ED-C95C-51DE-703F-F6458C33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498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B2D82-0E1B-77F4-16D1-C906F660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2FA10-A30B-052B-DB55-41A3591C3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499632C-A9E3-E3EE-D89D-C8043EEA0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EEB8EB-96FA-679A-715A-108F753F5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CB53A3-9C23-E290-F6C5-DC158351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BF0974-EA95-3A35-0592-135F39777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506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331BE-985D-3E45-057F-AA58BD71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DFADB8-1B22-6D93-9CD0-9323A059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064F2E-1A26-AA6C-B704-39AAB94AB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21CD6A-53FA-6B65-D364-C2776C6B4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13BF7F4-DD81-A162-8238-6692D71A9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F05D28D-BA1C-1ECC-9B10-7B96A2932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3FEF3FB-16C0-9E8B-C8BB-4C026319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A97595-22A2-2C27-E0C7-E2396637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212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1CE1F-F300-1597-18D5-78A7F4410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84A05E-DB50-2591-6ADA-723378136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15E673-AFF1-5325-90BA-42E2DA440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4C5C7F-0569-1425-FA5D-06BE3C88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823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FE37AE-2DA0-9026-9F76-EF4E6605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3EC837D-11C9-18F0-3B00-9DADBCDB9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625D217-29C0-8D93-3F3E-3A2D5681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85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8F8B7-846B-8984-F4DA-4A520C5F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E1A72-9ADE-AD19-3EDB-FE61C126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880FF7-6AF3-8956-36F7-7027D8E2A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EA27D9-2E47-3819-ABD8-31FCAF72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5296E2-1DE5-18A2-1D95-2CA47BE39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5A6B11-AA8C-9431-B7B6-90D5FE47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474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68236-762B-BC34-41E4-6C52D9A5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90BE9B5-90A8-F9F7-8D28-6809E8645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240A31-4B30-4627-9967-4D672F22A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550B03-4BC2-DDA9-78CA-3D6A2464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DAC097-8EAC-AEB3-C24A-06FA4966F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4FF9B52-F5D0-D104-6F61-A9205ABC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51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458DF0-E3F9-7B7E-2921-69D9F943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683261-FA18-AD83-CC1C-3C2100DAB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C9CAB9-C3EA-EFA1-BAAA-106D6D606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2A2C5E-4A37-CAC3-B417-2EB7B6234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C2E80E-63DE-EB41-3843-BA100BE2B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020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DD6146-F2B8-4866-ADAF-EFA667B86500}" type="datetimeFigureOut">
              <a:rPr lang="nl-NL" smtClean="0"/>
              <a:t>27-1-2025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7D5D474-813F-4313-88E5-980C79FA3C37}" type="slidenum">
              <a:rPr lang="nl-NL" smtClean="0"/>
              <a:t>‹nr.›</a:t>
            </a:fld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5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wave-interference/latest/wave-interference_al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customXml" Target="../ink/ink1.xml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1.png"/><Relationship Id="rId4" Type="http://schemas.openxmlformats.org/officeDocument/2006/relationships/image" Target="../media/image6.png"/><Relationship Id="rId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swehwztug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B620B-5A24-F01E-329C-E4AA0CA3B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Spectroscopy and diffraction gratings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064175-31FB-E849-4F94-BDC08953DD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461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F2F83-5816-C13F-EA27-CC2BDB2D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Test it yourself!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CF17E-BC10-FBA9-648B-F677C596E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noProof="0" dirty="0"/>
              <a:t>Go to </a:t>
            </a:r>
            <a:r>
              <a:rPr lang="en-GB" noProof="0" dirty="0"/>
              <a:t>this link: </a:t>
            </a:r>
            <a:r>
              <a:rPr lang="en-GB" noProof="0" dirty="0">
                <a:hlinkClick r:id="rId3"/>
              </a:rPr>
              <a:t>wave interference simulation – slits</a:t>
            </a:r>
            <a:endParaRPr lang="en-GB" noProof="0" dirty="0"/>
          </a:p>
          <a:p>
            <a:r>
              <a:rPr lang="en-GB" b="1" noProof="0" dirty="0"/>
              <a:t>Answer</a:t>
            </a:r>
            <a:r>
              <a:rPr lang="en-GB" noProof="0" dirty="0"/>
              <a:t> the following questions: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Can you see region of constructive and destructive interference?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What happens when you change slit size?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What happens when you change slit separation?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If time permits: can you think what a graph of maximum water level on the y-axis and position on the x-axis looks like? Tip: use the instrument right above.</a:t>
            </a:r>
          </a:p>
          <a:p>
            <a:r>
              <a:rPr lang="en-GB" noProof="0" dirty="0"/>
              <a:t>After </a:t>
            </a:r>
            <a:r>
              <a:rPr lang="en-GB" b="1" noProof="0" dirty="0"/>
              <a:t>4 minutes</a:t>
            </a:r>
            <a:r>
              <a:rPr lang="en-GB" noProof="0" dirty="0"/>
              <a:t>, we will </a:t>
            </a:r>
            <a:r>
              <a:rPr lang="en-GB" b="1" noProof="0" dirty="0"/>
              <a:t>discuss</a:t>
            </a:r>
            <a:r>
              <a:rPr lang="en-GB" noProof="0" dirty="0"/>
              <a:t> the answers in class.</a:t>
            </a:r>
          </a:p>
          <a:p>
            <a:r>
              <a:rPr lang="en-GB" noProof="0" dirty="0"/>
              <a:t>You are allowed to </a:t>
            </a:r>
            <a:r>
              <a:rPr lang="en-GB" b="1" noProof="0" dirty="0"/>
              <a:t>quietly</a:t>
            </a:r>
            <a:r>
              <a:rPr lang="en-GB" noProof="0" dirty="0"/>
              <a:t> discuss the questions with your neighbour.</a:t>
            </a:r>
          </a:p>
        </p:txBody>
      </p:sp>
      <p:pic>
        <p:nvPicPr>
          <p:cNvPr id="4" name="Tijdelijke aanduiding voor inhoud 4" descr="Afbeelding met schermopname, Multimediasoftware, software, Besturingssysteem&#10;&#10;Automatisch gegenereerde beschrijving">
            <a:extLst>
              <a:ext uri="{FF2B5EF4-FFF2-40B4-BE49-F238E27FC236}">
                <a16:creationId xmlns:a16="http://schemas.microsoft.com/office/drawing/2014/main" id="{C622159A-1542-7A61-A4A5-72F2A73BC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80" y="478050"/>
            <a:ext cx="6114639" cy="5607686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BEA013F1-5868-82A7-13A7-A8038B4FCAB4}"/>
              </a:ext>
            </a:extLst>
          </p:cNvPr>
          <p:cNvGrpSpPr/>
          <p:nvPr/>
        </p:nvGrpSpPr>
        <p:grpSpPr>
          <a:xfrm>
            <a:off x="5651927" y="0"/>
            <a:ext cx="3501392" cy="7070167"/>
            <a:chOff x="5293168" y="-731745"/>
            <a:chExt cx="3951195" cy="8515492"/>
          </a:xfrm>
        </p:grpSpPr>
        <p:sp>
          <p:nvSpPr>
            <p:cNvPr id="6" name="Gelijkbenige driehoek 5">
              <a:extLst>
                <a:ext uri="{FF2B5EF4-FFF2-40B4-BE49-F238E27FC236}">
                  <a16:creationId xmlns:a16="http://schemas.microsoft.com/office/drawing/2014/main" id="{710A0DD4-CF92-7CBA-0DA9-4F5F7874587E}"/>
                </a:ext>
              </a:extLst>
            </p:cNvPr>
            <p:cNvSpPr>
              <a:spLocks/>
            </p:cNvSpPr>
            <p:nvPr/>
          </p:nvSpPr>
          <p:spPr>
            <a:xfrm rot="15487689">
              <a:off x="7483026" y="1271063"/>
              <a:ext cx="414145" cy="3108529"/>
            </a:xfrm>
            <a:prstGeom prst="triangle">
              <a:avLst>
                <a:gd name="adj" fmla="val 51038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Gelijkbenige driehoek 6">
              <a:extLst>
                <a:ext uri="{FF2B5EF4-FFF2-40B4-BE49-F238E27FC236}">
                  <a16:creationId xmlns:a16="http://schemas.microsoft.com/office/drawing/2014/main" id="{037B6EC4-EEAB-7F45-1C93-9A7BB9EBD8D0}"/>
                </a:ext>
              </a:extLst>
            </p:cNvPr>
            <p:cNvSpPr>
              <a:spLocks/>
            </p:cNvSpPr>
            <p:nvPr/>
          </p:nvSpPr>
          <p:spPr>
            <a:xfrm rot="16998661">
              <a:off x="7375062" y="2059781"/>
              <a:ext cx="414145" cy="3108529"/>
            </a:xfrm>
            <a:prstGeom prst="triangle">
              <a:avLst>
                <a:gd name="adj" fmla="val 51038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Gelijkbenige driehoek 7">
              <a:extLst>
                <a:ext uri="{FF2B5EF4-FFF2-40B4-BE49-F238E27FC236}">
                  <a16:creationId xmlns:a16="http://schemas.microsoft.com/office/drawing/2014/main" id="{8EEFB4AF-29DD-A517-D7CE-DED7E9B1C1AB}"/>
                </a:ext>
              </a:extLst>
            </p:cNvPr>
            <p:cNvSpPr>
              <a:spLocks/>
            </p:cNvSpPr>
            <p:nvPr/>
          </p:nvSpPr>
          <p:spPr>
            <a:xfrm rot="13027613">
              <a:off x="5561427" y="-731745"/>
              <a:ext cx="2801080" cy="2688553"/>
            </a:xfrm>
            <a:prstGeom prst="triangle">
              <a:avLst>
                <a:gd name="adj" fmla="val 44516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Gelijkbenige driehoek 8">
              <a:extLst>
                <a:ext uri="{FF2B5EF4-FFF2-40B4-BE49-F238E27FC236}">
                  <a16:creationId xmlns:a16="http://schemas.microsoft.com/office/drawing/2014/main" id="{F46953EE-9A29-88FC-4CE2-475BB040CBF6}"/>
                </a:ext>
              </a:extLst>
            </p:cNvPr>
            <p:cNvSpPr>
              <a:spLocks/>
            </p:cNvSpPr>
            <p:nvPr/>
          </p:nvSpPr>
          <p:spPr>
            <a:xfrm rot="18372057">
              <a:off x="4899481" y="4802226"/>
              <a:ext cx="3375208" cy="2587833"/>
            </a:xfrm>
            <a:prstGeom prst="triangle">
              <a:avLst>
                <a:gd name="adj" fmla="val 82375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6973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81B3B-3278-C106-2A55-C05686B0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schermopname, Multimediasoftware, software, Besturingssysteem&#10;&#10;Automatisch gegenereerde beschrijving">
            <a:extLst>
              <a:ext uri="{FF2B5EF4-FFF2-40B4-BE49-F238E27FC236}">
                <a16:creationId xmlns:a16="http://schemas.microsoft.com/office/drawing/2014/main" id="{BBA380B3-2931-1F13-653D-2ED17BF48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101853"/>
            <a:ext cx="6764879" cy="6204016"/>
          </a:xfr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60E63555-D030-9632-E0B5-84A437FB3594}"/>
              </a:ext>
            </a:extLst>
          </p:cNvPr>
          <p:cNvGrpSpPr/>
          <p:nvPr/>
        </p:nvGrpSpPr>
        <p:grpSpPr>
          <a:xfrm>
            <a:off x="5293168" y="-731745"/>
            <a:ext cx="3951195" cy="8515492"/>
            <a:chOff x="5293168" y="-731745"/>
            <a:chExt cx="3951195" cy="8515492"/>
          </a:xfrm>
        </p:grpSpPr>
        <p:sp>
          <p:nvSpPr>
            <p:cNvPr id="6" name="Gelijkbenige driehoek 5">
              <a:extLst>
                <a:ext uri="{FF2B5EF4-FFF2-40B4-BE49-F238E27FC236}">
                  <a16:creationId xmlns:a16="http://schemas.microsoft.com/office/drawing/2014/main" id="{65C66881-2E2E-9427-AE99-AB80F7529702}"/>
                </a:ext>
              </a:extLst>
            </p:cNvPr>
            <p:cNvSpPr>
              <a:spLocks/>
            </p:cNvSpPr>
            <p:nvPr/>
          </p:nvSpPr>
          <p:spPr>
            <a:xfrm rot="15487689">
              <a:off x="7483026" y="1271063"/>
              <a:ext cx="414145" cy="3108529"/>
            </a:xfrm>
            <a:prstGeom prst="triangle">
              <a:avLst>
                <a:gd name="adj" fmla="val 51038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Gelijkbenige driehoek 6">
              <a:extLst>
                <a:ext uri="{FF2B5EF4-FFF2-40B4-BE49-F238E27FC236}">
                  <a16:creationId xmlns:a16="http://schemas.microsoft.com/office/drawing/2014/main" id="{CE920FB8-3955-4169-BDBA-C1B7C1E280EA}"/>
                </a:ext>
              </a:extLst>
            </p:cNvPr>
            <p:cNvSpPr>
              <a:spLocks/>
            </p:cNvSpPr>
            <p:nvPr/>
          </p:nvSpPr>
          <p:spPr>
            <a:xfrm rot="16998661">
              <a:off x="7375062" y="2059781"/>
              <a:ext cx="414145" cy="3108529"/>
            </a:xfrm>
            <a:prstGeom prst="triangle">
              <a:avLst>
                <a:gd name="adj" fmla="val 51038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Gelijkbenige driehoek 7">
              <a:extLst>
                <a:ext uri="{FF2B5EF4-FFF2-40B4-BE49-F238E27FC236}">
                  <a16:creationId xmlns:a16="http://schemas.microsoft.com/office/drawing/2014/main" id="{1145AB96-155E-5560-36FA-73F2F7302304}"/>
                </a:ext>
              </a:extLst>
            </p:cNvPr>
            <p:cNvSpPr>
              <a:spLocks/>
            </p:cNvSpPr>
            <p:nvPr/>
          </p:nvSpPr>
          <p:spPr>
            <a:xfrm rot="13027613">
              <a:off x="5561427" y="-731745"/>
              <a:ext cx="2801080" cy="2688553"/>
            </a:xfrm>
            <a:prstGeom prst="triangle">
              <a:avLst>
                <a:gd name="adj" fmla="val 44516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Gelijkbenige driehoek 8">
              <a:extLst>
                <a:ext uri="{FF2B5EF4-FFF2-40B4-BE49-F238E27FC236}">
                  <a16:creationId xmlns:a16="http://schemas.microsoft.com/office/drawing/2014/main" id="{7F0D7245-E199-B445-AE22-7EB6252432F8}"/>
                </a:ext>
              </a:extLst>
            </p:cNvPr>
            <p:cNvSpPr>
              <a:spLocks/>
            </p:cNvSpPr>
            <p:nvPr/>
          </p:nvSpPr>
          <p:spPr>
            <a:xfrm rot="18372057">
              <a:off x="4899481" y="4802226"/>
              <a:ext cx="3375208" cy="2587833"/>
            </a:xfrm>
            <a:prstGeom prst="triangle">
              <a:avLst>
                <a:gd name="adj" fmla="val 82375"/>
              </a:avLst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5734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E38838-2AEF-8F78-7000-45C13C3A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happens when waves hit a diffraction grating?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62397D-8D9D-1867-2641-448FAABD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noProof="0" dirty="0"/>
              <a:t>a = slit width</a:t>
            </a:r>
          </a:p>
          <a:p>
            <a:r>
              <a:rPr lang="en-GB" sz="1600" noProof="0" dirty="0"/>
              <a:t>d = slit separation</a:t>
            </a:r>
          </a:p>
          <a:p>
            <a:r>
              <a:rPr lang="en-GB" sz="1600" noProof="0" dirty="0"/>
              <a:t>N = amount of slits</a:t>
            </a:r>
          </a:p>
          <a:p>
            <a:r>
              <a:rPr lang="en-GB" sz="1600" noProof="0" dirty="0"/>
              <a:t>λ = wavelength</a:t>
            </a:r>
          </a:p>
          <a:p>
            <a:r>
              <a:rPr lang="en-GB" sz="1600" noProof="0" dirty="0"/>
              <a:t>ϑ = angle from middle</a:t>
            </a:r>
          </a:p>
          <a:p>
            <a:r>
              <a:rPr lang="en-GB" sz="1600" dirty="0"/>
              <a:t>I = intensity (related to wave amplitude)</a:t>
            </a:r>
            <a:endParaRPr lang="en-GB" sz="1600" noProof="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1D74AE-2311-4741-2BAD-77741662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49343"/>
            <a:ext cx="10515600" cy="21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65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97D5C04-B1A1-EE4F-2E3D-4C29C1A1DA74}"/>
              </a:ext>
            </a:extLst>
          </p:cNvPr>
          <p:cNvCxnSpPr>
            <a:cxnSpLocks/>
          </p:cNvCxnSpPr>
          <p:nvPr/>
        </p:nvCxnSpPr>
        <p:spPr>
          <a:xfrm>
            <a:off x="-182880" y="3429000"/>
            <a:ext cx="12962965" cy="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B6D1069-8ABF-019E-EF0B-FCB153168D70}"/>
              </a:ext>
            </a:extLst>
          </p:cNvPr>
          <p:cNvCxnSpPr/>
          <p:nvPr/>
        </p:nvCxnSpPr>
        <p:spPr>
          <a:xfrm>
            <a:off x="3399416" y="-473337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B994D65-9CEB-7160-F50C-F73113C69660}"/>
              </a:ext>
            </a:extLst>
          </p:cNvPr>
          <p:cNvCxnSpPr/>
          <p:nvPr/>
        </p:nvCxnSpPr>
        <p:spPr>
          <a:xfrm>
            <a:off x="3388657" y="894677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92139B4-76E2-63FA-4FE5-8C64C8B5A008}"/>
              </a:ext>
            </a:extLst>
          </p:cNvPr>
          <p:cNvCxnSpPr/>
          <p:nvPr/>
        </p:nvCxnSpPr>
        <p:spPr>
          <a:xfrm>
            <a:off x="3377899" y="2208903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3D9AFC4-8900-CAD2-E62A-9955189B0111}"/>
              </a:ext>
            </a:extLst>
          </p:cNvPr>
          <p:cNvCxnSpPr/>
          <p:nvPr/>
        </p:nvCxnSpPr>
        <p:spPr>
          <a:xfrm>
            <a:off x="3379695" y="3648624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75D3CA28-EBBF-C6E5-6173-BA328973A137}"/>
              </a:ext>
            </a:extLst>
          </p:cNvPr>
          <p:cNvCxnSpPr/>
          <p:nvPr/>
        </p:nvCxnSpPr>
        <p:spPr>
          <a:xfrm>
            <a:off x="3368936" y="5016638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782373C-904D-3BAA-5A1F-FBD2939F49C1}"/>
              </a:ext>
            </a:extLst>
          </p:cNvPr>
          <p:cNvCxnSpPr/>
          <p:nvPr/>
        </p:nvCxnSpPr>
        <p:spPr>
          <a:xfrm>
            <a:off x="3358178" y="6330864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DE73D8D0-E769-60DC-DD43-5E6E15F972D1}"/>
              </a:ext>
            </a:extLst>
          </p:cNvPr>
          <p:cNvCxnSpPr/>
          <p:nvPr/>
        </p:nvCxnSpPr>
        <p:spPr>
          <a:xfrm flipV="1">
            <a:off x="3368936" y="1513840"/>
            <a:ext cx="7075544" cy="1915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C07E731-0F47-0513-3380-6EFE58D0A4F0}"/>
              </a:ext>
            </a:extLst>
          </p:cNvPr>
          <p:cNvCxnSpPr/>
          <p:nvPr/>
        </p:nvCxnSpPr>
        <p:spPr>
          <a:xfrm>
            <a:off x="10434320" y="0"/>
            <a:ext cx="0" cy="70002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A40B0DFD-7B24-6E47-8846-B6135C73A26B}"/>
              </a:ext>
            </a:extLst>
          </p:cNvPr>
          <p:cNvCxnSpPr/>
          <p:nvPr/>
        </p:nvCxnSpPr>
        <p:spPr>
          <a:xfrm>
            <a:off x="436880" y="0"/>
            <a:ext cx="0" cy="6858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F135E8A-3E90-0597-BEA4-AC0DDD9E97A0}"/>
              </a:ext>
            </a:extLst>
          </p:cNvPr>
          <p:cNvCxnSpPr/>
          <p:nvPr/>
        </p:nvCxnSpPr>
        <p:spPr>
          <a:xfrm>
            <a:off x="904240" y="10160"/>
            <a:ext cx="0" cy="6858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5AA246F-4BCE-A633-478E-48239485E199}"/>
              </a:ext>
            </a:extLst>
          </p:cNvPr>
          <p:cNvCxnSpPr/>
          <p:nvPr/>
        </p:nvCxnSpPr>
        <p:spPr>
          <a:xfrm>
            <a:off x="1402080" y="-10160"/>
            <a:ext cx="0" cy="6858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99F57974-F734-E2C1-AAD5-86E66F67F0A9}"/>
              </a:ext>
            </a:extLst>
          </p:cNvPr>
          <p:cNvCxnSpPr/>
          <p:nvPr/>
        </p:nvCxnSpPr>
        <p:spPr>
          <a:xfrm>
            <a:off x="1910080" y="10160"/>
            <a:ext cx="0" cy="6858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38CC7E95-0832-9708-888B-37B9EF00E704}"/>
              </a:ext>
            </a:extLst>
          </p:cNvPr>
          <p:cNvCxnSpPr/>
          <p:nvPr/>
        </p:nvCxnSpPr>
        <p:spPr>
          <a:xfrm>
            <a:off x="2397760" y="10160"/>
            <a:ext cx="0" cy="6858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315696BB-FF75-A8A7-852A-8D3AA90FD341}"/>
              </a:ext>
            </a:extLst>
          </p:cNvPr>
          <p:cNvCxnSpPr/>
          <p:nvPr/>
        </p:nvCxnSpPr>
        <p:spPr>
          <a:xfrm>
            <a:off x="2915920" y="20320"/>
            <a:ext cx="0" cy="68580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3F6ACA42-49BF-3627-67B0-46AE2973883A}"/>
                  </a:ext>
                </a:extLst>
              </p14:cNvPr>
              <p14:cNvContentPartPr/>
              <p14:nvPr/>
            </p14:nvContentPartPr>
            <p14:xfrm>
              <a:off x="5222400" y="2936160"/>
              <a:ext cx="72720" cy="51732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3F6ACA42-49BF-3627-67B0-46AE297388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5920" y="2930040"/>
                <a:ext cx="8496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C2E82077-091E-4C7A-8BAE-BB5A9006FF19}"/>
                  </a:ext>
                </a:extLst>
              </p:cNvPr>
              <p:cNvSpPr txBox="1"/>
              <p:nvPr/>
            </p:nvSpPr>
            <p:spPr>
              <a:xfrm>
                <a:off x="5356916" y="2880457"/>
                <a:ext cx="3173433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dirty="0">
                    <a:solidFill>
                      <a:srgbClr val="000000"/>
                    </a:solidFill>
                  </a:rPr>
                  <a:t>angle to center of screen 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C2E82077-091E-4C7A-8BAE-BB5A9006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916" y="2880457"/>
                <a:ext cx="3173433" cy="461665"/>
              </a:xfrm>
              <a:prstGeom prst="rect">
                <a:avLst/>
              </a:prstGeom>
              <a:blipFill>
                <a:blip r:embed="rId5"/>
                <a:stretch>
                  <a:fillRect r="-1538" b="-213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93A281F2-5451-2D23-8ACB-CD567B723F3C}"/>
              </a:ext>
            </a:extLst>
          </p:cNvPr>
          <p:cNvCxnSpPr>
            <a:cxnSpLocks/>
          </p:cNvCxnSpPr>
          <p:nvPr/>
        </p:nvCxnSpPr>
        <p:spPr>
          <a:xfrm>
            <a:off x="904240" y="2113280"/>
            <a:ext cx="4978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587BAF87-942B-9796-43D8-FAA4B815C8E0}"/>
              </a:ext>
            </a:extLst>
          </p:cNvPr>
          <p:cNvCxnSpPr>
            <a:cxnSpLocks/>
          </p:cNvCxnSpPr>
          <p:nvPr/>
        </p:nvCxnSpPr>
        <p:spPr>
          <a:xfrm flipV="1">
            <a:off x="3495040" y="1219200"/>
            <a:ext cx="0" cy="15341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723367FC-53B5-7BF8-1E41-80BE5F5DD042}"/>
              </a:ext>
            </a:extLst>
          </p:cNvPr>
          <p:cNvCxnSpPr/>
          <p:nvPr/>
        </p:nvCxnSpPr>
        <p:spPr>
          <a:xfrm>
            <a:off x="3566160" y="4564817"/>
            <a:ext cx="0" cy="4948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547772C-EAF5-4331-8426-3FE4FB3FFF85}"/>
                  </a:ext>
                </a:extLst>
              </p:cNvPr>
              <p:cNvSpPr txBox="1"/>
              <p:nvPr/>
            </p:nvSpPr>
            <p:spPr>
              <a:xfrm>
                <a:off x="527273" y="1437960"/>
                <a:ext cx="2456827" cy="646331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wavelength incoming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</a:rPr>
                  <a:t> (and outcoming) wave</a:t>
                </a: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547772C-EAF5-4331-8426-3FE4FB3FF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73" y="1437960"/>
                <a:ext cx="2456827" cy="646331"/>
              </a:xfrm>
              <a:prstGeom prst="rect">
                <a:avLst/>
              </a:prstGeom>
              <a:blipFill>
                <a:blip r:embed="rId6"/>
                <a:stretch>
                  <a:fillRect t="-3774" r="-1485" b="-150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B7E5BBA-2908-4660-8EAE-710CFD112D3C}"/>
                  </a:ext>
                </a:extLst>
              </p:cNvPr>
              <p:cNvSpPr txBox="1"/>
              <p:nvPr/>
            </p:nvSpPr>
            <p:spPr>
              <a:xfrm>
                <a:off x="3504004" y="1740562"/>
                <a:ext cx="2668487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 slit separation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B7E5BBA-2908-4660-8EAE-710CFD112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04" y="1740562"/>
                <a:ext cx="2668487" cy="523220"/>
              </a:xfrm>
              <a:prstGeom prst="rect">
                <a:avLst/>
              </a:prstGeom>
              <a:blipFill>
                <a:blip r:embed="rId7"/>
                <a:stretch>
                  <a:fillRect t="-12941" r="-3881" b="-3294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D6CCEA4-CDCF-4940-8E3E-D9E2978EC6C4}"/>
                  </a:ext>
                </a:extLst>
              </p:cNvPr>
              <p:cNvSpPr txBox="1"/>
              <p:nvPr/>
            </p:nvSpPr>
            <p:spPr>
              <a:xfrm>
                <a:off x="3614308" y="4604499"/>
                <a:ext cx="1448025" cy="415498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</a:rPr>
                  <a:t> slit width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D6CCEA4-CDCF-4940-8E3E-D9E2978EC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08" y="4604499"/>
                <a:ext cx="1448025" cy="415498"/>
              </a:xfrm>
              <a:prstGeom prst="rect">
                <a:avLst/>
              </a:prstGeom>
              <a:blipFill>
                <a:blip r:embed="rId8"/>
                <a:stretch>
                  <a:fillRect t="-8824" r="-5063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BCCFC724-E1D0-404B-9B16-49A2BB92A165}"/>
                  </a:ext>
                </a:extLst>
              </p:cNvPr>
              <p:cNvSpPr txBox="1"/>
              <p:nvPr/>
            </p:nvSpPr>
            <p:spPr>
              <a:xfrm>
                <a:off x="3436885" y="6023087"/>
                <a:ext cx="1383007" cy="615553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400" dirty="0">
                    <a:solidFill>
                      <a:srgbClr val="000000"/>
                    </a:solidFill>
                  </a:rPr>
                  <a:t> slits</a:t>
                </a: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BCCFC724-E1D0-404B-9B16-49A2BB92A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85" y="6023087"/>
                <a:ext cx="1383007" cy="615553"/>
              </a:xfrm>
              <a:prstGeom prst="rect">
                <a:avLst/>
              </a:prstGeom>
              <a:blipFill>
                <a:blip r:embed="rId9"/>
                <a:stretch>
                  <a:fillRect t="-12871" r="-11454" b="-356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kstvak 50">
            <a:extLst>
              <a:ext uri="{FF2B5EF4-FFF2-40B4-BE49-F238E27FC236}">
                <a16:creationId xmlns:a16="http://schemas.microsoft.com/office/drawing/2014/main" id="{F2F0CC80-976A-AAE6-758C-5E485FFEFD56}"/>
              </a:ext>
            </a:extLst>
          </p:cNvPr>
          <p:cNvSpPr txBox="1"/>
          <p:nvPr/>
        </p:nvSpPr>
        <p:spPr>
          <a:xfrm>
            <a:off x="10471465" y="2057144"/>
            <a:ext cx="168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Projection</a:t>
            </a:r>
            <a:r>
              <a:rPr lang="nl-NL" dirty="0"/>
              <a:t> screen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718F5F5A-5563-E04F-6B5F-D4D7A58B0100}"/>
              </a:ext>
            </a:extLst>
          </p:cNvPr>
          <p:cNvSpPr txBox="1"/>
          <p:nvPr/>
        </p:nvSpPr>
        <p:spPr>
          <a:xfrm rot="5400000">
            <a:off x="2676859" y="3427744"/>
            <a:ext cx="19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Diffraction grating</a:t>
            </a:r>
          </a:p>
        </p:txBody>
      </p:sp>
    </p:spTree>
    <p:extLst>
      <p:ext uri="{BB962C8B-B14F-4D97-AF65-F5344CB8AC3E}">
        <p14:creationId xmlns:p14="http://schemas.microsoft.com/office/powerpoint/2010/main" val="172162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4946F2B-36E6-9791-B6FE-0A9371704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45" y="-267347"/>
            <a:ext cx="8087605" cy="754488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397D5C04-B1A1-EE4F-2E3D-4C29C1A1DA74}"/>
              </a:ext>
            </a:extLst>
          </p:cNvPr>
          <p:cNvCxnSpPr>
            <a:cxnSpLocks/>
          </p:cNvCxnSpPr>
          <p:nvPr/>
        </p:nvCxnSpPr>
        <p:spPr>
          <a:xfrm>
            <a:off x="-182880" y="3429000"/>
            <a:ext cx="12962965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CB6D1069-8ABF-019E-EF0B-FCB153168D70}"/>
              </a:ext>
            </a:extLst>
          </p:cNvPr>
          <p:cNvCxnSpPr/>
          <p:nvPr/>
        </p:nvCxnSpPr>
        <p:spPr>
          <a:xfrm>
            <a:off x="3399416" y="-473337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6B994D65-9CEB-7160-F50C-F73113C69660}"/>
              </a:ext>
            </a:extLst>
          </p:cNvPr>
          <p:cNvCxnSpPr/>
          <p:nvPr/>
        </p:nvCxnSpPr>
        <p:spPr>
          <a:xfrm>
            <a:off x="3388657" y="894677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92139B4-76E2-63FA-4FE5-8C64C8B5A008}"/>
              </a:ext>
            </a:extLst>
          </p:cNvPr>
          <p:cNvCxnSpPr/>
          <p:nvPr/>
        </p:nvCxnSpPr>
        <p:spPr>
          <a:xfrm>
            <a:off x="3377899" y="2208903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3D9AFC4-8900-CAD2-E62A-9955189B0111}"/>
              </a:ext>
            </a:extLst>
          </p:cNvPr>
          <p:cNvCxnSpPr/>
          <p:nvPr/>
        </p:nvCxnSpPr>
        <p:spPr>
          <a:xfrm>
            <a:off x="3379695" y="3648624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75D3CA28-EBBF-C6E5-6173-BA328973A137}"/>
              </a:ext>
            </a:extLst>
          </p:cNvPr>
          <p:cNvCxnSpPr/>
          <p:nvPr/>
        </p:nvCxnSpPr>
        <p:spPr>
          <a:xfrm>
            <a:off x="3368936" y="5016638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7782373C-904D-3BAA-5A1F-FBD2939F49C1}"/>
              </a:ext>
            </a:extLst>
          </p:cNvPr>
          <p:cNvCxnSpPr/>
          <p:nvPr/>
        </p:nvCxnSpPr>
        <p:spPr>
          <a:xfrm>
            <a:off x="3358178" y="6330864"/>
            <a:ext cx="0" cy="9466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DE73D8D0-E769-60DC-DD43-5E6E15F972D1}"/>
              </a:ext>
            </a:extLst>
          </p:cNvPr>
          <p:cNvCxnSpPr>
            <a:cxnSpLocks/>
          </p:cNvCxnSpPr>
          <p:nvPr/>
        </p:nvCxnSpPr>
        <p:spPr>
          <a:xfrm flipV="1">
            <a:off x="6197600" y="1939225"/>
            <a:ext cx="3281680" cy="1489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1C07E731-0F47-0513-3380-6EFE58D0A4F0}"/>
              </a:ext>
            </a:extLst>
          </p:cNvPr>
          <p:cNvCxnSpPr/>
          <p:nvPr/>
        </p:nvCxnSpPr>
        <p:spPr>
          <a:xfrm>
            <a:off x="9589919" y="0"/>
            <a:ext cx="0" cy="7000240"/>
          </a:xfrm>
          <a:prstGeom prst="line">
            <a:avLst/>
          </a:prstGeom>
          <a:ln w="508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3F6ACA42-49BF-3627-67B0-46AE2973883A}"/>
                  </a:ext>
                </a:extLst>
              </p14:cNvPr>
              <p14:cNvContentPartPr/>
              <p14:nvPr/>
            </p14:nvContentPartPr>
            <p14:xfrm>
              <a:off x="7413517" y="2886020"/>
              <a:ext cx="72720" cy="51732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3F6ACA42-49BF-3627-67B0-46AE2973883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7397" y="2879896"/>
                <a:ext cx="84960" cy="5295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C2E82077-091E-4C7A-8BAE-BB5A9006FF19}"/>
                  </a:ext>
                </a:extLst>
              </p:cNvPr>
              <p:cNvSpPr txBox="1"/>
              <p:nvPr/>
            </p:nvSpPr>
            <p:spPr>
              <a:xfrm>
                <a:off x="7486237" y="2685220"/>
                <a:ext cx="2103682" cy="769441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</a:rPr>
                  <a:t> </a:t>
                </a:r>
                <a:r>
                  <a:rPr lang="en-US" sz="2000" dirty="0">
                    <a:solidFill>
                      <a:srgbClr val="FFFF00"/>
                    </a:solidFill>
                  </a:rPr>
                  <a:t>angle to center of screen 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C2E82077-091E-4C7A-8BAE-BB5A9006F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37" y="2685220"/>
                <a:ext cx="2103682" cy="769441"/>
              </a:xfrm>
              <a:prstGeom prst="rect">
                <a:avLst/>
              </a:prstGeom>
              <a:blipFill>
                <a:blip r:embed="rId6"/>
                <a:stretch>
                  <a:fillRect r="-3478" b="-1338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93A281F2-5451-2D23-8ACB-CD567B723F3C}"/>
              </a:ext>
            </a:extLst>
          </p:cNvPr>
          <p:cNvCxnSpPr>
            <a:cxnSpLocks/>
          </p:cNvCxnSpPr>
          <p:nvPr/>
        </p:nvCxnSpPr>
        <p:spPr>
          <a:xfrm>
            <a:off x="3932080" y="1026160"/>
            <a:ext cx="12903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587BAF87-942B-9796-43D8-FAA4B815C8E0}"/>
              </a:ext>
            </a:extLst>
          </p:cNvPr>
          <p:cNvCxnSpPr>
            <a:cxnSpLocks/>
          </p:cNvCxnSpPr>
          <p:nvPr/>
        </p:nvCxnSpPr>
        <p:spPr>
          <a:xfrm flipV="1">
            <a:off x="6431280" y="2169080"/>
            <a:ext cx="0" cy="27585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723367FC-53B5-7BF8-1E41-80BE5F5DD042}"/>
              </a:ext>
            </a:extLst>
          </p:cNvPr>
          <p:cNvCxnSpPr>
            <a:cxnSpLocks/>
          </p:cNvCxnSpPr>
          <p:nvPr/>
        </p:nvCxnSpPr>
        <p:spPr>
          <a:xfrm>
            <a:off x="6116320" y="4121960"/>
            <a:ext cx="0" cy="11857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547772C-EAF5-4331-8426-3FE4FB3FFF85}"/>
                  </a:ext>
                </a:extLst>
              </p:cNvPr>
              <p:cNvSpPr txBox="1"/>
              <p:nvPr/>
            </p:nvSpPr>
            <p:spPr>
              <a:xfrm>
                <a:off x="3358178" y="308708"/>
                <a:ext cx="2456827" cy="646331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wavelength incoming</a:t>
                </a:r>
              </a:p>
              <a:p>
                <a:pPr algn="ctr"/>
                <a:r>
                  <a:rPr lang="en-US" dirty="0">
                    <a:solidFill>
                      <a:srgbClr val="FFFF00"/>
                    </a:solidFill>
                  </a:rPr>
                  <a:t> (and outcoming) wave</a:t>
                </a:r>
              </a:p>
            </p:txBody>
          </p:sp>
        </mc:Choice>
        <mc:Fallback xmlns="">
          <p:sp>
            <p:nvSpPr>
              <p:cNvPr id="26" name="Tekstvak 25">
                <a:extLst>
                  <a:ext uri="{FF2B5EF4-FFF2-40B4-BE49-F238E27FC236}">
                    <a16:creationId xmlns:a16="http://schemas.microsoft.com/office/drawing/2014/main" id="{A547772C-EAF5-4331-8426-3FE4FB3FF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178" y="308708"/>
                <a:ext cx="2456827" cy="646331"/>
              </a:xfrm>
              <a:prstGeom prst="rect">
                <a:avLst/>
              </a:prstGeom>
              <a:blipFill>
                <a:blip r:embed="rId7"/>
                <a:stretch>
                  <a:fillRect t="-3774" r="-1489" b="-1509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B7E5BBA-2908-4660-8EAE-710CFD112D3C}"/>
                  </a:ext>
                </a:extLst>
              </p:cNvPr>
              <p:cNvSpPr txBox="1"/>
              <p:nvPr/>
            </p:nvSpPr>
            <p:spPr>
              <a:xfrm>
                <a:off x="6358427" y="834914"/>
                <a:ext cx="2668487" cy="523220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slit separation</a:t>
                </a:r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0B7E5BBA-2908-4660-8EAE-710CFD112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27" y="834914"/>
                <a:ext cx="2668487" cy="523220"/>
              </a:xfrm>
              <a:prstGeom prst="rect">
                <a:avLst/>
              </a:prstGeom>
              <a:blipFill>
                <a:blip r:embed="rId8"/>
                <a:stretch>
                  <a:fillRect t="-11628" r="-4110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D6CCEA4-CDCF-4940-8E3E-D9E2978EC6C4}"/>
                  </a:ext>
                </a:extLst>
              </p:cNvPr>
              <p:cNvSpPr txBox="1"/>
              <p:nvPr/>
            </p:nvSpPr>
            <p:spPr>
              <a:xfrm>
                <a:off x="4654770" y="4530528"/>
                <a:ext cx="1448025" cy="415498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100" dirty="0">
                    <a:solidFill>
                      <a:srgbClr val="FFFF00"/>
                    </a:solidFill>
                  </a:rPr>
                  <a:t> slit width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D6CCEA4-CDCF-4940-8E3E-D9E2978EC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770" y="4530528"/>
                <a:ext cx="1448025" cy="415498"/>
              </a:xfrm>
              <a:prstGeom prst="rect">
                <a:avLst/>
              </a:prstGeom>
              <a:blipFill>
                <a:blip r:embed="rId9"/>
                <a:stretch>
                  <a:fillRect t="-8824" r="-5063" b="-2941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BCCFC724-E1D0-404B-9B16-49A2BB92A165}"/>
                  </a:ext>
                </a:extLst>
              </p:cNvPr>
              <p:cNvSpPr txBox="1"/>
              <p:nvPr/>
            </p:nvSpPr>
            <p:spPr>
              <a:xfrm>
                <a:off x="6298762" y="5992003"/>
                <a:ext cx="1383007" cy="615553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400" dirty="0">
                    <a:solidFill>
                      <a:srgbClr val="FFFF00"/>
                    </a:solidFill>
                  </a:rPr>
                  <a:t> slits</a:t>
                </a:r>
              </a:p>
            </p:txBody>
          </p:sp>
        </mc:Choice>
        <mc:Fallback xmlns=""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BCCFC724-E1D0-404B-9B16-49A2BB92A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762" y="5992003"/>
                <a:ext cx="1383007" cy="615553"/>
              </a:xfrm>
              <a:prstGeom prst="rect">
                <a:avLst/>
              </a:prstGeom>
              <a:blipFill>
                <a:blip r:embed="rId10"/>
                <a:stretch>
                  <a:fillRect t="-12871" r="-11454" b="-3564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kstvak 50">
            <a:extLst>
              <a:ext uri="{FF2B5EF4-FFF2-40B4-BE49-F238E27FC236}">
                <a16:creationId xmlns:a16="http://schemas.microsoft.com/office/drawing/2014/main" id="{F2F0CC80-976A-AAE6-758C-5E485FFEFD56}"/>
              </a:ext>
            </a:extLst>
          </p:cNvPr>
          <p:cNvSpPr txBox="1"/>
          <p:nvPr/>
        </p:nvSpPr>
        <p:spPr>
          <a:xfrm>
            <a:off x="9734950" y="2115474"/>
            <a:ext cx="168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Projection</a:t>
            </a:r>
            <a:r>
              <a:rPr lang="nl-NL" dirty="0"/>
              <a:t> screen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718F5F5A-5563-E04F-6B5F-D4D7A58B0100}"/>
              </a:ext>
            </a:extLst>
          </p:cNvPr>
          <p:cNvSpPr txBox="1"/>
          <p:nvPr/>
        </p:nvSpPr>
        <p:spPr>
          <a:xfrm rot="5400000">
            <a:off x="4795729" y="3363674"/>
            <a:ext cx="198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Diffraction grating</a:t>
            </a:r>
          </a:p>
        </p:txBody>
      </p:sp>
    </p:spTree>
    <p:extLst>
      <p:ext uri="{BB962C8B-B14F-4D97-AF65-F5344CB8AC3E}">
        <p14:creationId xmlns:p14="http://schemas.microsoft.com/office/powerpoint/2010/main" val="163105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D48E3-2BCE-C750-11C3-EB4EAEE53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Try it yourself!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E68E90C-0479-1C76-DB8E-E1496E6C08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noProof="0" dirty="0"/>
                  <a:t>Go to this link: </a:t>
                </a:r>
                <a:r>
                  <a:rPr lang="en-GB" noProof="0" dirty="0">
                    <a:hlinkClick r:id="rId3"/>
                  </a:rPr>
                  <a:t>Desmos!</a:t>
                </a:r>
                <a:endParaRPr lang="en-GB" noProof="0" dirty="0"/>
              </a:p>
              <a:p>
                <a:r>
                  <a:rPr lang="en-GB" b="1" noProof="0" dirty="0"/>
                  <a:t>Answer</a:t>
                </a:r>
                <a:r>
                  <a:rPr lang="en-GB" noProof="0" dirty="0"/>
                  <a:t> the following questions:</a:t>
                </a:r>
              </a:p>
              <a:p>
                <a:r>
                  <a:rPr lang="en-GB" noProof="0" dirty="0"/>
                  <a:t>What happens when you vary:</a:t>
                </a:r>
              </a:p>
              <a:p>
                <a:pPr lvl="1"/>
                <a:r>
                  <a:rPr lang="en-GB" noProof="0" dirty="0"/>
                  <a:t>Slit width (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noProof="0" dirty="0"/>
                  <a:t>)</a:t>
                </a:r>
              </a:p>
              <a:p>
                <a:pPr lvl="1"/>
                <a:r>
                  <a:rPr lang="en-GB" noProof="0" dirty="0"/>
                  <a:t>Slit separation (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noProof="0" dirty="0"/>
                  <a:t>)</a:t>
                </a:r>
              </a:p>
              <a:p>
                <a:pPr lvl="1"/>
                <a:r>
                  <a:rPr lang="en-GB" noProof="0" dirty="0"/>
                  <a:t>Number of slits (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noProof="0" dirty="0"/>
                  <a:t>)</a:t>
                </a:r>
              </a:p>
              <a:p>
                <a:pPr lvl="1"/>
                <a:r>
                  <a:rPr lang="en-GB" noProof="0" dirty="0"/>
                  <a:t>Wavelength (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noProof="0" dirty="0"/>
                  <a:t>)</a:t>
                </a:r>
              </a:p>
              <a:p>
                <a:r>
                  <a:rPr lang="en-GB" noProof="0" dirty="0"/>
                  <a:t>After </a:t>
                </a:r>
                <a:r>
                  <a:rPr lang="en-GB" b="1" noProof="0" dirty="0"/>
                  <a:t>2 minutes</a:t>
                </a:r>
                <a:r>
                  <a:rPr lang="en-GB" noProof="0" dirty="0"/>
                  <a:t>, I will </a:t>
                </a:r>
                <a:r>
                  <a:rPr lang="en-GB" b="1" noProof="0" dirty="0"/>
                  <a:t>discuss</a:t>
                </a:r>
                <a:r>
                  <a:rPr lang="en-GB" noProof="0" dirty="0"/>
                  <a:t> the answers in class.</a:t>
                </a:r>
              </a:p>
              <a:p>
                <a:r>
                  <a:rPr lang="en-GB" noProof="0" dirty="0"/>
                  <a:t>You are allowed to </a:t>
                </a:r>
                <a:r>
                  <a:rPr lang="en-GB" b="1" noProof="0" dirty="0"/>
                  <a:t>quietly</a:t>
                </a:r>
                <a:r>
                  <a:rPr lang="en-GB" noProof="0" dirty="0"/>
                  <a:t> discuss the questions with your neighbour.</a:t>
                </a:r>
              </a:p>
              <a:p>
                <a:endParaRPr lang="en-GB" noProof="0" dirty="0"/>
              </a:p>
            </p:txBody>
          </p:sp>
        </mc:Choice>
        <mc:Fallback xmlns="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8E68E90C-0479-1C76-DB8E-E1496E6C08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032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D6265-CDE0-2892-195B-C519DCE6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Practical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D2F5F7-0472-383A-8DF1-FF162B505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Does this work in the real world?</a:t>
            </a:r>
          </a:p>
          <a:p>
            <a:r>
              <a:rPr lang="en-GB" noProof="0" dirty="0"/>
              <a:t>Questions to answer:</a:t>
            </a:r>
          </a:p>
          <a:p>
            <a:pPr lvl="1"/>
            <a:r>
              <a:rPr lang="en-GB" noProof="0" dirty="0"/>
              <a:t>Does our setup work?</a:t>
            </a:r>
          </a:p>
          <a:p>
            <a:pPr lvl="1"/>
            <a:r>
              <a:rPr lang="en-GB" noProof="0" dirty="0"/>
              <a:t>Do we see the graph we just saw in reality?</a:t>
            </a:r>
          </a:p>
          <a:p>
            <a:pPr lvl="1"/>
            <a:r>
              <a:rPr lang="en-GB" noProof="0" dirty="0"/>
              <a:t>What happens when you change the wavelength (i.e. the motor spins at different speed)?</a:t>
            </a:r>
          </a:p>
          <a:p>
            <a:pPr lvl="1"/>
            <a:r>
              <a:rPr lang="en-GB" noProof="0" dirty="0"/>
              <a:t>What happens when we change the diffraction grating?</a:t>
            </a:r>
          </a:p>
          <a:p>
            <a:pPr lvl="1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821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9E9302-8AD0-A154-2BF3-FA96D77F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you see the pattern?</a:t>
            </a:r>
          </a:p>
        </p:txBody>
      </p:sp>
      <p:pic>
        <p:nvPicPr>
          <p:cNvPr id="5" name="Tijdelijke aanduiding voor inhoud 4" descr="Afbeelding met overdekt, vloer, grond, houten&#10;&#10;Automatisch gegenereerde beschrijving">
            <a:extLst>
              <a:ext uri="{FF2B5EF4-FFF2-40B4-BE49-F238E27FC236}">
                <a16:creationId xmlns:a16="http://schemas.microsoft.com/office/drawing/2014/main" id="{C9A2934F-6B98-B9BB-ED41-D6574EE3B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3" t="19499" r="817" b="18603"/>
          <a:stretch/>
        </p:blipFill>
        <p:spPr>
          <a:xfrm>
            <a:off x="633999" y="680077"/>
            <a:ext cx="6912217" cy="49741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8C84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94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13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0E629-A53C-93E8-012D-A37173AFD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77011" cy="1325563"/>
          </a:xfrm>
        </p:spPr>
        <p:txBody>
          <a:bodyPr>
            <a:normAutofit/>
          </a:bodyPr>
          <a:lstStyle/>
          <a:p>
            <a:r>
              <a:rPr lang="en-GB" noProof="0" dirty="0"/>
              <a:t>What happens in the glasses?</a:t>
            </a:r>
          </a:p>
        </p:txBody>
      </p:sp>
      <p:pic>
        <p:nvPicPr>
          <p:cNvPr id="1028" name="Picture 4" descr="308,400+ Light Bulb Illustration Stock Illustrations, Royalty-Free Vector  Graphics &amp; Clip Art - iStock | Light bulb illustration vector">
            <a:extLst>
              <a:ext uri="{FF2B5EF4-FFF2-40B4-BE49-F238E27FC236}">
                <a16:creationId xmlns:a16="http://schemas.microsoft.com/office/drawing/2014/main" id="{D985F6E2-041A-90CB-0272-199E22F71C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844" y="18224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 Pack Glofx Star Effect Paper Cardboard Diffraction Glasses Unique Star  Effect Diffraction Glasses Tinted Lenses Multicolor EDM Goggles - Etsy  Canada">
            <a:extLst>
              <a:ext uri="{FF2B5EF4-FFF2-40B4-BE49-F238E27FC236}">
                <a16:creationId xmlns:a16="http://schemas.microsoft.com/office/drawing/2014/main" id="{2944F874-5683-FBCA-76DC-10CDABECB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t="42351" r="1" b="24713"/>
          <a:stretch/>
        </p:blipFill>
        <p:spPr bwMode="auto">
          <a:xfrm>
            <a:off x="3657601" y="2153919"/>
            <a:ext cx="5447664" cy="178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80003CFA-2685-ACDE-2294-8FD58594A06C}"/>
              </a:ext>
            </a:extLst>
          </p:cNvPr>
          <p:cNvCxnSpPr/>
          <p:nvPr/>
        </p:nvCxnSpPr>
        <p:spPr>
          <a:xfrm>
            <a:off x="7548880" y="1259840"/>
            <a:ext cx="0" cy="1960880"/>
          </a:xfrm>
          <a:prstGeom prst="line">
            <a:avLst/>
          </a:prstGeom>
          <a:ln w="63500">
            <a:solidFill>
              <a:srgbClr val="F8B6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5E90A31-4C44-5603-6BAC-50BB2DD7B8D5}"/>
              </a:ext>
            </a:extLst>
          </p:cNvPr>
          <p:cNvCxnSpPr>
            <a:cxnSpLocks/>
            <a:endCxn id="1030" idx="2"/>
          </p:cNvCxnSpPr>
          <p:nvPr/>
        </p:nvCxnSpPr>
        <p:spPr>
          <a:xfrm>
            <a:off x="7548880" y="3220720"/>
            <a:ext cx="5745" cy="1563687"/>
          </a:xfrm>
          <a:prstGeom prst="line">
            <a:avLst/>
          </a:prstGeom>
          <a:ln w="63500">
            <a:solidFill>
              <a:srgbClr val="F8B6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DAC83E90-3597-8575-A5B6-162AAD156F74}"/>
              </a:ext>
            </a:extLst>
          </p:cNvPr>
          <p:cNvCxnSpPr>
            <a:cxnSpLocks/>
          </p:cNvCxnSpPr>
          <p:nvPr/>
        </p:nvCxnSpPr>
        <p:spPr>
          <a:xfrm flipH="1">
            <a:off x="7514589" y="1259840"/>
            <a:ext cx="1590676" cy="1960880"/>
          </a:xfrm>
          <a:prstGeom prst="line">
            <a:avLst/>
          </a:prstGeom>
          <a:ln w="63500">
            <a:solidFill>
              <a:srgbClr val="F8B62C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6A78074F-8BB5-515E-8565-7322F388B33C}"/>
              </a:ext>
            </a:extLst>
          </p:cNvPr>
          <p:cNvCxnSpPr>
            <a:cxnSpLocks/>
          </p:cNvCxnSpPr>
          <p:nvPr/>
        </p:nvCxnSpPr>
        <p:spPr>
          <a:xfrm>
            <a:off x="6096000" y="1259840"/>
            <a:ext cx="1452880" cy="1924368"/>
          </a:xfrm>
          <a:prstGeom prst="line">
            <a:avLst/>
          </a:prstGeom>
          <a:ln w="63500">
            <a:solidFill>
              <a:srgbClr val="F8B62C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4" descr="308,400+ Light Bulb Illustration Stock Illustrations, Royalty-Free Vector  Graphics &amp; Clip Art - iStock | Light bulb illustration vector">
            <a:extLst>
              <a:ext uri="{FF2B5EF4-FFF2-40B4-BE49-F238E27FC236}">
                <a16:creationId xmlns:a16="http://schemas.microsoft.com/office/drawing/2014/main" id="{C38CEF37-DAC9-FB66-F1ED-D2D51098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93" y="149701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308,400+ Light Bulb Illustration Stock Illustrations, Royalty-Free Vector  Graphics &amp; Clip Art - iStock | Light bulb illustration vector">
            <a:extLst>
              <a:ext uri="{FF2B5EF4-FFF2-40B4-BE49-F238E27FC236}">
                <a16:creationId xmlns:a16="http://schemas.microsoft.com/office/drawing/2014/main" id="{1C3642B0-3343-6283-81AC-B2B35E07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463" y="18224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E7D6E57F-CA36-F943-532B-2AADDAB36657}"/>
              </a:ext>
            </a:extLst>
          </p:cNvPr>
          <p:cNvCxnSpPr>
            <a:cxnSpLocks/>
            <a:stCxn id="1030" idx="3"/>
          </p:cNvCxnSpPr>
          <p:nvPr/>
        </p:nvCxnSpPr>
        <p:spPr>
          <a:xfrm flipH="1" flipV="1">
            <a:off x="7529732" y="3131344"/>
            <a:ext cx="954480" cy="1130459"/>
          </a:xfrm>
          <a:prstGeom prst="line">
            <a:avLst/>
          </a:prstGeom>
          <a:ln w="63500">
            <a:solidFill>
              <a:srgbClr val="F8B6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B6A22D7-1EE2-2AB9-346E-EA0D62B99F0A}"/>
              </a:ext>
            </a:extLst>
          </p:cNvPr>
          <p:cNvCxnSpPr>
            <a:cxnSpLocks/>
          </p:cNvCxnSpPr>
          <p:nvPr/>
        </p:nvCxnSpPr>
        <p:spPr>
          <a:xfrm flipV="1">
            <a:off x="6707026" y="3184208"/>
            <a:ext cx="824317" cy="977425"/>
          </a:xfrm>
          <a:prstGeom prst="line">
            <a:avLst/>
          </a:prstGeom>
          <a:ln w="63500">
            <a:solidFill>
              <a:srgbClr val="F8B6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514,200+ Eye Stock Illustrations, Royalty-Free Vector Graphics &amp; Clip Art -  iStock | Eye close up, Abstract eye, Cartoon eyes">
            <a:extLst>
              <a:ext uri="{FF2B5EF4-FFF2-40B4-BE49-F238E27FC236}">
                <a16:creationId xmlns:a16="http://schemas.microsoft.com/office/drawing/2014/main" id="{3A9135DA-22AD-D410-5E88-9AE8AA45D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0980" y1="49510" x2="50980" y2="49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48" t="29831" r="15686" b="30778"/>
          <a:stretch/>
        </p:blipFill>
        <p:spPr bwMode="auto">
          <a:xfrm>
            <a:off x="6625037" y="3739199"/>
            <a:ext cx="1859175" cy="10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3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0873DD-83B0-7FD2-B579-5EFA93FB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we do with this?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FB2A66-5C70-ADD4-4BB3-D83112DD4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Discuss</a:t>
            </a:r>
            <a:r>
              <a:rPr lang="en-GB" noProof="0" dirty="0"/>
              <a:t> in groups why separating light by its colour is useful to science and society.</a:t>
            </a:r>
          </a:p>
          <a:p>
            <a:r>
              <a:rPr lang="en-GB" noProof="0" dirty="0"/>
              <a:t>After </a:t>
            </a:r>
            <a:r>
              <a:rPr lang="en-GB" b="1" noProof="0" dirty="0"/>
              <a:t>2 minutes</a:t>
            </a:r>
            <a:r>
              <a:rPr lang="en-GB" noProof="0" dirty="0"/>
              <a:t>, I will </a:t>
            </a:r>
            <a:r>
              <a:rPr lang="en-GB" b="1" noProof="0" dirty="0"/>
              <a:t>discuss</a:t>
            </a:r>
            <a:r>
              <a:rPr lang="en-GB" noProof="0" dirty="0"/>
              <a:t> the answers in class.</a:t>
            </a:r>
          </a:p>
          <a:p>
            <a:r>
              <a:rPr lang="en-GB" noProof="0" dirty="0"/>
              <a:t>You are allowed to </a:t>
            </a:r>
            <a:r>
              <a:rPr lang="en-GB" b="1" noProof="0" dirty="0"/>
              <a:t>quietly</a:t>
            </a:r>
            <a:r>
              <a:rPr lang="en-GB" noProof="0" dirty="0"/>
              <a:t> discuss the questions with your neighbour.</a:t>
            </a:r>
          </a:p>
        </p:txBody>
      </p:sp>
    </p:spTree>
    <p:extLst>
      <p:ext uri="{BB962C8B-B14F-4D97-AF65-F5344CB8AC3E}">
        <p14:creationId xmlns:p14="http://schemas.microsoft.com/office/powerpoint/2010/main" val="397683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C8DCC-9F66-ED5C-CD2E-91AC3C2A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see?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473AAE-5DC5-DEDB-86D6-653CD38C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Why do you see this?</a:t>
            </a:r>
          </a:p>
          <a:p>
            <a:r>
              <a:rPr lang="en-GB" noProof="0" dirty="0"/>
              <a:t>In this lesson, we will explore this effect.</a:t>
            </a:r>
          </a:p>
        </p:txBody>
      </p:sp>
    </p:spTree>
    <p:extLst>
      <p:ext uri="{BB962C8B-B14F-4D97-AF65-F5344CB8AC3E}">
        <p14:creationId xmlns:p14="http://schemas.microsoft.com/office/powerpoint/2010/main" val="359656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WEAVE Gets Primed For On-Sky Commissioning - SpaceNews">
            <a:extLst>
              <a:ext uri="{FF2B5EF4-FFF2-40B4-BE49-F238E27FC236}">
                <a16:creationId xmlns:a16="http://schemas.microsoft.com/office/drawing/2014/main" id="{726D8449-147D-D000-2428-CC19B3C84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16365"/>
          <a:stretch/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72EAE0-C5D6-EBB0-9991-F887F888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noProof="0">
                <a:solidFill>
                  <a:srgbClr val="FFFFFF"/>
                </a:solidFill>
              </a:rPr>
              <a:t>Spectroscopy!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F50901-3951-6D87-B2FE-8AD80EF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4608576"/>
            <a:ext cx="3205640" cy="774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spc="200" noProof="0">
                <a:solidFill>
                  <a:srgbClr val="FFFFFF"/>
                </a:solidFill>
                <a:latin typeface="+mj-lt"/>
              </a:rPr>
              <a:t>Separating light to do science!</a:t>
            </a:r>
          </a:p>
        </p:txBody>
      </p:sp>
      <p:cxnSp>
        <p:nvCxnSpPr>
          <p:cNvPr id="9233" name="Straight Connector 9232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722" y="4508519"/>
            <a:ext cx="2926080" cy="0"/>
          </a:xfrm>
          <a:prstGeom prst="line">
            <a:avLst/>
          </a:prstGeom>
          <a:ln w="19050">
            <a:solidFill>
              <a:srgbClr val="DBD8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147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91B09C-2FE5-6FE5-B6A1-990885921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GB" sz="3600" noProof="0" dirty="0">
                <a:solidFill>
                  <a:srgbClr val="FFFFFF"/>
                </a:solidFill>
              </a:rPr>
              <a:t>A little bit of quantum mechanics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6DE43-3B12-3BA8-E98C-D4C79E7D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GB" sz="1500" noProof="0" dirty="0">
                <a:solidFill>
                  <a:srgbClr val="FFFFFF"/>
                </a:solidFill>
              </a:rPr>
              <a:t>A molecule or an atom can absorb a light wave when it passes through, but only when it has the </a:t>
            </a:r>
            <a:r>
              <a:rPr lang="en-GB" sz="1500" b="1" noProof="0" dirty="0">
                <a:solidFill>
                  <a:srgbClr val="FFFFFF"/>
                </a:solidFill>
              </a:rPr>
              <a:t>right colour</a:t>
            </a:r>
            <a:r>
              <a:rPr lang="en-GB" sz="1500" noProof="0" dirty="0">
                <a:solidFill>
                  <a:srgbClr val="FFFFFF"/>
                </a:solidFill>
              </a:rPr>
              <a:t>.</a:t>
            </a:r>
          </a:p>
          <a:p>
            <a:r>
              <a:rPr lang="en-GB" sz="1500" noProof="0" dirty="0">
                <a:solidFill>
                  <a:srgbClr val="FFFFFF"/>
                </a:solidFill>
              </a:rPr>
              <a:t>What the right colour is, is </a:t>
            </a:r>
            <a:r>
              <a:rPr lang="en-GB" sz="1500" b="1" noProof="0" dirty="0">
                <a:solidFill>
                  <a:srgbClr val="FFFFFF"/>
                </a:solidFill>
              </a:rPr>
              <a:t>unique</a:t>
            </a:r>
            <a:r>
              <a:rPr lang="en-GB" sz="1500" noProof="0" dirty="0">
                <a:solidFill>
                  <a:srgbClr val="FFFFFF"/>
                </a:solidFill>
              </a:rPr>
              <a:t> to every molecule!</a:t>
            </a:r>
          </a:p>
          <a:p>
            <a:r>
              <a:rPr lang="en-GB" sz="1500" noProof="0" dirty="0">
                <a:solidFill>
                  <a:srgbClr val="FFFFFF"/>
                </a:solidFill>
              </a:rPr>
              <a:t>This is caused by </a:t>
            </a:r>
            <a:r>
              <a:rPr lang="en-GB" sz="1500" b="1" noProof="0" dirty="0">
                <a:solidFill>
                  <a:srgbClr val="FFFFFF"/>
                </a:solidFill>
              </a:rPr>
              <a:t>quantum mechanics</a:t>
            </a:r>
            <a:r>
              <a:rPr lang="en-GB" sz="1500" noProof="0" dirty="0">
                <a:solidFill>
                  <a:srgbClr val="FFFFFF"/>
                </a:solidFill>
              </a:rPr>
              <a:t>, but you don’t have to learn this.</a:t>
            </a:r>
          </a:p>
          <a:p>
            <a:endParaRPr lang="en-GB" sz="1500" noProof="0" dirty="0">
              <a:solidFill>
                <a:srgbClr val="FFFFFF"/>
              </a:solidFill>
            </a:endParaRP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238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2050" name="Picture 2" descr="6.3: Line Spectra and the Bohr Model - Chemistry LibreTexts">
            <a:extLst>
              <a:ext uri="{FF2B5EF4-FFF2-40B4-BE49-F238E27FC236}">
                <a16:creationId xmlns:a16="http://schemas.microsoft.com/office/drawing/2014/main" id="{EAB2BB45-D612-953D-118D-B9F1D00D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2017" y="1253614"/>
            <a:ext cx="6798082" cy="435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38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893EE-6E10-2FDE-3746-6922FFAE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 molecular bar code</a:t>
            </a:r>
          </a:p>
        </p:txBody>
      </p:sp>
      <p:pic>
        <p:nvPicPr>
          <p:cNvPr id="3074" name="Picture 2" descr="Continuous, Absorption and Emission Spectrum – Science Ready">
            <a:extLst>
              <a:ext uri="{FF2B5EF4-FFF2-40B4-BE49-F238E27FC236}">
                <a16:creationId xmlns:a16="http://schemas.microsoft.com/office/drawing/2014/main" id="{CEF1BA3D-B5D7-A304-10C6-704305DF2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2" t="67558" b="4155"/>
          <a:stretch/>
        </p:blipFill>
        <p:spPr bwMode="auto">
          <a:xfrm>
            <a:off x="8652156" y="2637208"/>
            <a:ext cx="334350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308,400+ Light Bulb Illustration Stock Illustrations, Royalty-Free Vector  Graphics &amp; Clip Art - iStock | Light bulb illustration vector">
            <a:extLst>
              <a:ext uri="{FF2B5EF4-FFF2-40B4-BE49-F238E27FC236}">
                <a16:creationId xmlns:a16="http://schemas.microsoft.com/office/drawing/2014/main" id="{05C7A0E6-BB16-DFF3-0EB5-4AAB8102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5" y="2317886"/>
            <a:ext cx="2591665" cy="259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6.3: Line Spectra and the Bohr Model - Chemistry LibreTexts">
            <a:extLst>
              <a:ext uri="{FF2B5EF4-FFF2-40B4-BE49-F238E27FC236}">
                <a16:creationId xmlns:a16="http://schemas.microsoft.com/office/drawing/2014/main" id="{8E1F289D-7F75-6DB3-2A42-5C84CDE17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3879"/>
          <a:stretch/>
        </p:blipFill>
        <p:spPr bwMode="auto">
          <a:xfrm>
            <a:off x="5337119" y="2126103"/>
            <a:ext cx="1722447" cy="9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ntinuous, Absorption and Emission Spectrum – Science Ready">
            <a:extLst>
              <a:ext uri="{FF2B5EF4-FFF2-40B4-BE49-F238E27FC236}">
                <a16:creationId xmlns:a16="http://schemas.microsoft.com/office/drawing/2014/main" id="{AC7EB0C8-6B37-EF90-7CD2-1BF2914CD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2" t="33517" b="36651"/>
          <a:stretch/>
        </p:blipFill>
        <p:spPr bwMode="auto">
          <a:xfrm>
            <a:off x="4058487" y="5460090"/>
            <a:ext cx="3343505" cy="139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ntinuous, Absorption and Emission Spectrum – Science Ready">
            <a:extLst>
              <a:ext uri="{FF2B5EF4-FFF2-40B4-BE49-F238E27FC236}">
                <a16:creationId xmlns:a16="http://schemas.microsoft.com/office/drawing/2014/main" id="{DF142C26-0D95-5A17-9629-69C0BC437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2" b="69857"/>
          <a:stretch/>
        </p:blipFill>
        <p:spPr bwMode="auto">
          <a:xfrm>
            <a:off x="797178" y="1627054"/>
            <a:ext cx="2591665" cy="10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,500+ Atom Diagram Stock Photos, Pictures &amp; Royalty-Free Images - iStock |  Science lab, Science, Cell diagram">
            <a:extLst>
              <a:ext uri="{FF2B5EF4-FFF2-40B4-BE49-F238E27FC236}">
                <a16:creationId xmlns:a16="http://schemas.microsoft.com/office/drawing/2014/main" id="{6F390F82-B9F0-0820-2DB2-AF99C5AE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43" y="2072439"/>
            <a:ext cx="2615590" cy="271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jl: rechts 9">
            <a:extLst>
              <a:ext uri="{FF2B5EF4-FFF2-40B4-BE49-F238E27FC236}">
                <a16:creationId xmlns:a16="http://schemas.microsoft.com/office/drawing/2014/main" id="{73EA5DF3-1796-FD73-D146-E07013395829}"/>
              </a:ext>
            </a:extLst>
          </p:cNvPr>
          <p:cNvSpPr/>
          <p:nvPr/>
        </p:nvSpPr>
        <p:spPr>
          <a:xfrm>
            <a:off x="2936211" y="3159891"/>
            <a:ext cx="1584932" cy="685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3E8866A7-C1A4-C4AC-06B6-7DB726E093C9}"/>
              </a:ext>
            </a:extLst>
          </p:cNvPr>
          <p:cNvSpPr/>
          <p:nvPr/>
        </p:nvSpPr>
        <p:spPr>
          <a:xfrm>
            <a:off x="7116988" y="3129525"/>
            <a:ext cx="1584932" cy="68511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5D12583A-3924-9C0C-7AC4-13AE07AFD6CB}"/>
              </a:ext>
            </a:extLst>
          </p:cNvPr>
          <p:cNvSpPr/>
          <p:nvPr/>
        </p:nvSpPr>
        <p:spPr>
          <a:xfrm>
            <a:off x="5503383" y="4737031"/>
            <a:ext cx="651109" cy="72305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6190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4904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621D8EC4-8163-48C9-89D6-8555E98AB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333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EEBFD4-2553-C603-72C3-D4E46D14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3600" noProof="0" dirty="0">
                <a:solidFill>
                  <a:srgbClr val="FFFFFF"/>
                </a:solidFill>
              </a:rPr>
              <a:t>Spectrum of sodium lamp</a:t>
            </a:r>
          </a:p>
        </p:txBody>
      </p:sp>
      <p:pic>
        <p:nvPicPr>
          <p:cNvPr id="1026" name="Picture 2" descr="Lighting-Gallery.net - Lamp Spectra/Low Pressure Sodium spectrum with labels">
            <a:extLst>
              <a:ext uri="{FF2B5EF4-FFF2-40B4-BE49-F238E27FC236}">
                <a16:creationId xmlns:a16="http://schemas.microsoft.com/office/drawing/2014/main" id="{2A064174-6662-3C54-7B1D-1D12BD959E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5967" y="643538"/>
            <a:ext cx="7201166" cy="361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7B7C6C2A-33C4-4D5D-8EB1-A8803DCB7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rgbClr val="FBF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317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CC6C4-5845-7504-E694-58C0F3B7B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can we use this for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F03CDE-AF39-9AB1-1627-7CCC187B1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Discuss in groups</a:t>
            </a:r>
            <a:r>
              <a:rPr lang="en-GB" noProof="0" dirty="0"/>
              <a:t> what kind of practical applications of spectroscopy you can think of</a:t>
            </a:r>
            <a:endParaRPr lang="en-GB" b="1" noProof="0" dirty="0"/>
          </a:p>
          <a:p>
            <a:r>
              <a:rPr lang="en-GB" b="1" noProof="0" dirty="0"/>
              <a:t>2 minutes </a:t>
            </a:r>
            <a:r>
              <a:rPr lang="en-GB" noProof="0" dirty="0"/>
              <a:t>of discussing</a:t>
            </a:r>
          </a:p>
          <a:p>
            <a:r>
              <a:rPr lang="en-GB" b="1" noProof="0" dirty="0"/>
              <a:t>After that</a:t>
            </a:r>
            <a:r>
              <a:rPr lang="en-GB" noProof="0" dirty="0"/>
              <a:t>, we will discuss what you produced. Keep your best 3 ideas in mind!</a:t>
            </a:r>
          </a:p>
        </p:txBody>
      </p:sp>
    </p:spTree>
    <p:extLst>
      <p:ext uri="{BB962C8B-B14F-4D97-AF65-F5344CB8AC3E}">
        <p14:creationId xmlns:p14="http://schemas.microsoft.com/office/powerpoint/2010/main" val="279525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BE3DF4-D006-EDCF-28CB-F0ADE9DA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GB" noProof="0" dirty="0"/>
              <a:t>Spectrum of the Sun</a:t>
            </a:r>
          </a:p>
        </p:txBody>
      </p:sp>
      <p:pic>
        <p:nvPicPr>
          <p:cNvPr id="1026" name="Picture 2" descr="RASC Calgary Centre - The Solar Spectrum">
            <a:extLst>
              <a:ext uri="{FF2B5EF4-FFF2-40B4-BE49-F238E27FC236}">
                <a16:creationId xmlns:a16="http://schemas.microsoft.com/office/drawing/2014/main" id="{CBF061DB-EEA4-ED86-52D8-C73933E52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2079432"/>
            <a:ext cx="6909801" cy="243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B299A-801A-C60E-3BA8-B14169C0A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GB" noProof="0" dirty="0"/>
              <a:t>What is the sun made of?</a:t>
            </a:r>
          </a:p>
          <a:p>
            <a:r>
              <a:rPr lang="en-GB" noProof="0" dirty="0"/>
              <a:t>Discovery of </a:t>
            </a:r>
            <a:r>
              <a:rPr lang="en-GB" b="1" noProof="0" dirty="0"/>
              <a:t>helium</a:t>
            </a:r>
            <a:r>
              <a:rPr lang="en-GB" noProof="0" dirty="0"/>
              <a:t> (Helios = sun)</a:t>
            </a:r>
          </a:p>
          <a:p>
            <a:r>
              <a:rPr lang="en-GB" noProof="0" dirty="0"/>
              <a:t>Please don’t look directly at the sun</a:t>
            </a:r>
          </a:p>
          <a:p>
            <a:endParaRPr lang="en-GB" noProof="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2CE8509-9E93-4D74-BF24-661F111C7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EFF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6E8BA98-E13C-403B-AC96-75E203799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361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66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55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896DF1-BAE1-E18A-249B-D1E89023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GB" sz="3600" noProof="0" dirty="0">
                <a:solidFill>
                  <a:srgbClr val="FFFFFF"/>
                </a:solidFill>
              </a:rPr>
              <a:t>Exoplanet science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57C941-F9B0-EC6F-3E5A-C648590FF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GB" sz="1500" noProof="0" dirty="0">
                <a:solidFill>
                  <a:srgbClr val="FFFFFF"/>
                </a:solidFill>
              </a:rPr>
              <a:t>Light passes through an exoplanet’s atmosphere, gets partly absorbed</a:t>
            </a:r>
          </a:p>
          <a:p>
            <a:r>
              <a:rPr lang="en-GB" sz="1500" dirty="0">
                <a:solidFill>
                  <a:srgbClr val="FFFFFF"/>
                </a:solidFill>
              </a:rPr>
              <a:t>An </a:t>
            </a:r>
            <a:r>
              <a:rPr lang="en-GB" sz="1500" b="1" dirty="0">
                <a:solidFill>
                  <a:srgbClr val="FFFFFF"/>
                </a:solidFill>
              </a:rPr>
              <a:t>exoplanet</a:t>
            </a:r>
            <a:r>
              <a:rPr lang="en-GB" sz="1500" dirty="0">
                <a:solidFill>
                  <a:srgbClr val="FFFFFF"/>
                </a:solidFill>
              </a:rPr>
              <a:t> is a planet outside our solar system.</a:t>
            </a:r>
            <a:endParaRPr lang="en-GB" sz="1500" noProof="0" dirty="0">
              <a:solidFill>
                <a:srgbClr val="FFFFFF"/>
              </a:solidFill>
            </a:endParaRPr>
          </a:p>
          <a:p>
            <a:r>
              <a:rPr lang="en-GB" sz="1500" noProof="0" dirty="0">
                <a:solidFill>
                  <a:srgbClr val="FFFFFF"/>
                </a:solidFill>
              </a:rPr>
              <a:t>Determine </a:t>
            </a:r>
            <a:r>
              <a:rPr lang="en-GB" sz="1500" b="1" noProof="0" dirty="0">
                <a:solidFill>
                  <a:srgbClr val="FFFFFF"/>
                </a:solidFill>
              </a:rPr>
              <a:t>composition of atmosphere </a:t>
            </a:r>
            <a:r>
              <a:rPr lang="en-GB" sz="1500" noProof="0" dirty="0">
                <a:solidFill>
                  <a:srgbClr val="FFFFFF"/>
                </a:solidFill>
              </a:rPr>
              <a:t>by analysing said light</a:t>
            </a:r>
          </a:p>
          <a:p>
            <a:r>
              <a:rPr lang="en-GB" sz="1500" noProof="0" dirty="0">
                <a:solidFill>
                  <a:srgbClr val="FFFFFF"/>
                </a:solidFill>
              </a:rPr>
              <a:t>Find out if </a:t>
            </a:r>
            <a:r>
              <a:rPr lang="en-GB" sz="1500" b="1" noProof="0" dirty="0">
                <a:solidFill>
                  <a:srgbClr val="FFFFFF"/>
                </a:solidFill>
              </a:rPr>
              <a:t>life</a:t>
            </a:r>
            <a:r>
              <a:rPr lang="en-GB" sz="1500" noProof="0" dirty="0">
                <a:solidFill>
                  <a:srgbClr val="FFFFFF"/>
                </a:solidFill>
              </a:rPr>
              <a:t> is possible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F9DB1FE5-9D46-433B-99D1-2F1B8DC7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FFE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2050" name="Picture 2" descr="Transit spectroscopy in action | Scientist Live">
            <a:extLst>
              <a:ext uri="{FF2B5EF4-FFF2-40B4-BE49-F238E27FC236}">
                <a16:creationId xmlns:a16="http://schemas.microsoft.com/office/drawing/2014/main" id="{5A02BC38-ACD4-C505-B3DF-7263385EE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91"/>
          <a:stretch/>
        </p:blipFill>
        <p:spPr bwMode="auto">
          <a:xfrm>
            <a:off x="4742017" y="2370223"/>
            <a:ext cx="6798082" cy="211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030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B2497AD7-494E-467E-8084-3B7B78A92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909534-36D2-A45D-2D28-103D0249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22" y="634946"/>
            <a:ext cx="5060512" cy="1450757"/>
          </a:xfrm>
        </p:spPr>
        <p:txBody>
          <a:bodyPr>
            <a:normAutofit/>
          </a:bodyPr>
          <a:lstStyle/>
          <a:p>
            <a:r>
              <a:rPr lang="en-GB" noProof="0" dirty="0"/>
              <a:t>Discover what things are made of</a:t>
            </a:r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083CCEFB-C9A4-47E8-8467-3574B0C2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9745" y="2086188"/>
            <a:ext cx="501088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C6C8E0-FAD4-DE1F-FBF1-AAF224705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22" y="2198914"/>
            <a:ext cx="5060512" cy="3670180"/>
          </a:xfrm>
        </p:spPr>
        <p:txBody>
          <a:bodyPr>
            <a:normAutofit/>
          </a:bodyPr>
          <a:lstStyle/>
          <a:p>
            <a:r>
              <a:rPr lang="en-GB" b="1" noProof="0" dirty="0"/>
              <a:t>Spectrophotometry</a:t>
            </a:r>
            <a:r>
              <a:rPr lang="en-GB" noProof="0" dirty="0"/>
              <a:t>: measuring </a:t>
            </a:r>
            <a:r>
              <a:rPr lang="en-GB" b="1" noProof="0" dirty="0"/>
              <a:t>what</a:t>
            </a:r>
            <a:r>
              <a:rPr lang="en-GB" noProof="0" dirty="0"/>
              <a:t>, and </a:t>
            </a:r>
            <a:r>
              <a:rPr lang="en-GB" b="1" noProof="0" dirty="0"/>
              <a:t>how much </a:t>
            </a:r>
            <a:r>
              <a:rPr lang="en-GB" noProof="0" dirty="0"/>
              <a:t>of a molecule is present in a sample</a:t>
            </a:r>
          </a:p>
          <a:p>
            <a:r>
              <a:rPr lang="en-GB" noProof="0" dirty="0"/>
              <a:t>Used for:</a:t>
            </a:r>
          </a:p>
          <a:p>
            <a:pPr lvl="1"/>
            <a:r>
              <a:rPr lang="en-GB" noProof="0" dirty="0"/>
              <a:t>Authenticating artwork</a:t>
            </a:r>
          </a:p>
          <a:p>
            <a:pPr lvl="1"/>
            <a:r>
              <a:rPr lang="en-GB" noProof="0" dirty="0"/>
              <a:t>Water purity testing</a:t>
            </a:r>
          </a:p>
          <a:p>
            <a:pPr lvl="1"/>
            <a:r>
              <a:rPr lang="en-GB" noProof="0" dirty="0"/>
              <a:t>Food quality control</a:t>
            </a:r>
          </a:p>
          <a:p>
            <a:pPr lvl="1"/>
            <a:r>
              <a:rPr lang="en-GB" noProof="0" dirty="0"/>
              <a:t>And much more!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846C70-12CD-8A10-70F7-9C81E632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r="31966" b="-1"/>
          <a:stretch/>
        </p:blipFill>
        <p:spPr bwMode="auto">
          <a:xfrm>
            <a:off x="6311368" y="-2"/>
            <a:ext cx="2917456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n Raman microscopy reveal art forgeries? - HORIBA">
            <a:extLst>
              <a:ext uri="{FF2B5EF4-FFF2-40B4-BE49-F238E27FC236}">
                <a16:creationId xmlns:a16="http://schemas.microsoft.com/office/drawing/2014/main" id="{A568C2B2-3770-F851-A46C-C843C9313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" b="-5"/>
          <a:stretch/>
        </p:blipFill>
        <p:spPr bwMode="auto">
          <a:xfrm>
            <a:off x="9320264" y="-2655"/>
            <a:ext cx="2917457" cy="34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sing Fluorescence Spectroscopy to Assess Food Quality">
            <a:extLst>
              <a:ext uri="{FF2B5EF4-FFF2-40B4-BE49-F238E27FC236}">
                <a16:creationId xmlns:a16="http://schemas.microsoft.com/office/drawing/2014/main" id="{CC0C69CD-3068-CF71-2FF9-0F209AD06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r="1" b="1"/>
          <a:stretch/>
        </p:blipFill>
        <p:spPr bwMode="auto">
          <a:xfrm>
            <a:off x="6311368" y="3494316"/>
            <a:ext cx="5926353" cy="28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7" name="Rectangle 3086">
            <a:extLst>
              <a:ext uri="{FF2B5EF4-FFF2-40B4-BE49-F238E27FC236}">
                <a16:creationId xmlns:a16="http://schemas.microsoft.com/office/drawing/2014/main" id="{024C883F-6B89-4D7D-9480-194830F51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9DE2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EF991878-837F-43CA-8210-C4874587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7B5C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6737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17">
            <a:extLst>
              <a:ext uri="{FF2B5EF4-FFF2-40B4-BE49-F238E27FC236}">
                <a16:creationId xmlns:a16="http://schemas.microsoft.com/office/drawing/2014/main" id="{93AD81CB-9503-4320-A16D-A9F75F35F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8606F1-0BAF-C5F9-B5F2-FB0EDF0D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noProof="0" dirty="0"/>
              <a:t>Other ways of separating light</a:t>
            </a:r>
          </a:p>
        </p:txBody>
      </p:sp>
      <p:cxnSp>
        <p:nvCxnSpPr>
          <p:cNvPr id="4120" name="Straight Connector 4119">
            <a:extLst>
              <a:ext uri="{FF2B5EF4-FFF2-40B4-BE49-F238E27FC236}">
                <a16:creationId xmlns:a16="http://schemas.microsoft.com/office/drawing/2014/main" id="{DFF16DF3-1843-4D69-8A05-7F3E05645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iffraction at a blazed grating. The general case is shown with red rays; the Littrow configuration is shown with blue rays">
            <a:extLst>
              <a:ext uri="{FF2B5EF4-FFF2-40B4-BE49-F238E27FC236}">
                <a16:creationId xmlns:a16="http://schemas.microsoft.com/office/drawing/2014/main" id="{2594E7AA-B626-9C31-8991-16792CCC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5" r="30948" b="-3"/>
          <a:stretch/>
        </p:blipFill>
        <p:spPr bwMode="auto">
          <a:xfrm>
            <a:off x="1183016" y="1916316"/>
            <a:ext cx="2445485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in Film Interference | Harvard Natural Sciences Lecture Demonstrations">
            <a:extLst>
              <a:ext uri="{FF2B5EF4-FFF2-40B4-BE49-F238E27FC236}">
                <a16:creationId xmlns:a16="http://schemas.microsoft.com/office/drawing/2014/main" id="{55226053-9F54-6023-6656-FFD3A96D8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r="11509"/>
          <a:stretch/>
        </p:blipFill>
        <p:spPr bwMode="auto">
          <a:xfrm>
            <a:off x="3706762" y="1916318"/>
            <a:ext cx="2389238" cy="16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ism | Definition, Refraction, Types, &amp; Facts | Britannica">
            <a:extLst>
              <a:ext uri="{FF2B5EF4-FFF2-40B4-BE49-F238E27FC236}">
                <a16:creationId xmlns:a16="http://schemas.microsoft.com/office/drawing/2014/main" id="{2A5D9C04-33E2-E169-1167-FE1E00458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782"/>
          <a:stretch/>
        </p:blipFill>
        <p:spPr bwMode="auto">
          <a:xfrm>
            <a:off x="3706762" y="3697546"/>
            <a:ext cx="2389238" cy="16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F86712-58FD-E885-682B-5E03AF4D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>
            <a:normAutofit/>
          </a:bodyPr>
          <a:lstStyle/>
          <a:p>
            <a:r>
              <a:rPr lang="en-GB" b="1" noProof="0" dirty="0"/>
              <a:t>Prism</a:t>
            </a:r>
            <a:r>
              <a:rPr lang="en-GB" noProof="0" dirty="0"/>
              <a:t>: glass bends light differently depending on colour</a:t>
            </a:r>
          </a:p>
          <a:p>
            <a:r>
              <a:rPr lang="en-GB" b="1" noProof="0" dirty="0"/>
              <a:t>Blazed grating</a:t>
            </a:r>
            <a:r>
              <a:rPr lang="en-GB" noProof="0" dirty="0"/>
              <a:t>: cleverly reflecting incoming light</a:t>
            </a:r>
          </a:p>
          <a:p>
            <a:r>
              <a:rPr lang="en-GB" b="1" noProof="0" dirty="0"/>
              <a:t>Thin film interference</a:t>
            </a:r>
            <a:r>
              <a:rPr lang="en-GB" noProof="0" dirty="0"/>
              <a:t>: light waves of certain sizes reflect of a layer to interfere with themselves</a:t>
            </a:r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EE108703-6145-47FA-8DD0-1EDD5A770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17C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4124" name="Rectangle 4123">
            <a:extLst>
              <a:ext uri="{FF2B5EF4-FFF2-40B4-BE49-F238E27FC236}">
                <a16:creationId xmlns:a16="http://schemas.microsoft.com/office/drawing/2014/main" id="{C6C26DCE-95D9-4392-A8EC-FBBCC360A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B46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257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F0F70CF-5584-4F57-AA17-830EF6E4A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BF501B-18B8-0564-79A5-B16C5975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noProof="0" dirty="0"/>
              <a:t>Close up of the glasses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36F604F6-51E5-4E5A-838B-4C37C6CBD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agnification Calibration Diffraction Grating Replicas">
            <a:extLst>
              <a:ext uri="{FF2B5EF4-FFF2-40B4-BE49-F238E27FC236}">
                <a16:creationId xmlns:a16="http://schemas.microsoft.com/office/drawing/2014/main" id="{DFCD74B5-4D67-5F93-60E0-8EB512CED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r="19280"/>
          <a:stretch/>
        </p:blipFill>
        <p:spPr bwMode="auto">
          <a:xfrm>
            <a:off x="1183017" y="1916318"/>
            <a:ext cx="2376058" cy="34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FFRACTION GRATING Stock Photos and Images | Afloimages">
            <a:extLst>
              <a:ext uri="{FF2B5EF4-FFF2-40B4-BE49-F238E27FC236}">
                <a16:creationId xmlns:a16="http://schemas.microsoft.com/office/drawing/2014/main" id="{B30BD829-6549-685C-EBA7-56579C0E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0" b="5"/>
          <a:stretch/>
        </p:blipFill>
        <p:spPr bwMode="auto">
          <a:xfrm rot="16200000">
            <a:off x="3172464" y="2463795"/>
            <a:ext cx="3471012" cy="23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5BCC58-F0CD-A255-F443-F38B604EC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39" y="1845734"/>
            <a:ext cx="4804041" cy="4023360"/>
          </a:xfrm>
        </p:spPr>
        <p:txBody>
          <a:bodyPr>
            <a:normAutofit/>
          </a:bodyPr>
          <a:lstStyle/>
          <a:p>
            <a:r>
              <a:rPr lang="en-GB" noProof="0" dirty="0"/>
              <a:t>Very small lattice, only part of the light goes through.</a:t>
            </a:r>
          </a:p>
          <a:p>
            <a:r>
              <a:rPr lang="en-GB" noProof="0" dirty="0"/>
              <a:t>This is called a </a:t>
            </a:r>
            <a:r>
              <a:rPr lang="en-GB" b="1" noProof="0" dirty="0"/>
              <a:t>diffraction grating</a:t>
            </a:r>
            <a:r>
              <a:rPr lang="en-GB" noProof="0" dirty="0"/>
              <a:t>.</a:t>
            </a:r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B2809F7-B781-4689-A1CA-F1D3F4962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F3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2876F77-E4A0-46A3-8F78-7255AA063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2065"/>
            <a:ext cx="12191985" cy="66484"/>
          </a:xfrm>
          <a:prstGeom prst="rect">
            <a:avLst/>
          </a:prstGeom>
          <a:solidFill>
            <a:srgbClr val="456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249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7" name="Rectangle 615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7BC73A-58A7-3DF0-2C80-8927D978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961800" cy="2111477"/>
          </a:xfrm>
        </p:spPr>
        <p:txBody>
          <a:bodyPr>
            <a:normAutofit/>
          </a:bodyPr>
          <a:lstStyle/>
          <a:p>
            <a:r>
              <a:rPr lang="en-GB" sz="4000" noProof="0" dirty="0"/>
              <a:t>Light is a wave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C8DA00-B3B8-2224-9358-0296C4A5C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432" y="2398080"/>
            <a:ext cx="2944817" cy="3471013"/>
          </a:xfrm>
        </p:spPr>
        <p:txBody>
          <a:bodyPr>
            <a:normAutofit/>
          </a:bodyPr>
          <a:lstStyle/>
          <a:p>
            <a:r>
              <a:rPr lang="en-GB" noProof="0" dirty="0"/>
              <a:t>They are waves in the electromagnetic field, but you don’t have to know about that.</a:t>
            </a:r>
          </a:p>
          <a:p>
            <a:r>
              <a:rPr lang="en-GB" noProof="0" dirty="0"/>
              <a:t>Most importantly: </a:t>
            </a:r>
            <a:r>
              <a:rPr lang="en-GB" b="1" noProof="0" dirty="0"/>
              <a:t>they behave like waves!</a:t>
            </a:r>
          </a:p>
        </p:txBody>
      </p:sp>
      <p:pic>
        <p:nvPicPr>
          <p:cNvPr id="6146" name="Picture 2" descr="Electromagnetic Wave (Light Wave) vs. Mechanical Wave | Webb">
            <a:extLst>
              <a:ext uri="{FF2B5EF4-FFF2-40B4-BE49-F238E27FC236}">
                <a16:creationId xmlns:a16="http://schemas.microsoft.com/office/drawing/2014/main" id="{13C055AF-055A-4F98-B83F-1EE4822E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3446" y="1302670"/>
            <a:ext cx="6905511" cy="37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6152">
            <a:extLst>
              <a:ext uri="{FF2B5EF4-FFF2-40B4-BE49-F238E27FC236}">
                <a16:creationId xmlns:a16="http://schemas.microsoft.com/office/drawing/2014/main" id="{77C34054-98F8-4229-885E-04C525969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283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6159" name="Rectangle 6154">
            <a:extLst>
              <a:ext uri="{FF2B5EF4-FFF2-40B4-BE49-F238E27FC236}">
                <a16:creationId xmlns:a16="http://schemas.microsoft.com/office/drawing/2014/main" id="{22AAB964-B835-4B93-A1F3-4A30D1F38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614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02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A5878-3F6A-DC18-3662-91758EA2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you know about waves?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1F6C41-E0DA-2E10-AEEC-8DE45E14E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noProof="0" dirty="0"/>
              <a:t>Discuss</a:t>
            </a:r>
            <a:r>
              <a:rPr lang="en-GB" noProof="0" dirty="0"/>
              <a:t> and </a:t>
            </a:r>
            <a:r>
              <a:rPr lang="en-GB" b="1" noProof="0" dirty="0"/>
              <a:t>write down a list </a:t>
            </a:r>
            <a:r>
              <a:rPr lang="en-GB" noProof="0" dirty="0"/>
              <a:t>of what you already know about waves.</a:t>
            </a:r>
          </a:p>
          <a:p>
            <a:r>
              <a:rPr lang="en-GB" noProof="0" dirty="0"/>
              <a:t>Do this for </a:t>
            </a:r>
            <a:r>
              <a:rPr lang="en-GB" b="1" dirty="0"/>
              <a:t>1.5</a:t>
            </a:r>
            <a:r>
              <a:rPr lang="en-GB" b="1" noProof="0" dirty="0"/>
              <a:t> minutes</a:t>
            </a:r>
            <a:r>
              <a:rPr lang="en-GB" noProof="0" dirty="0"/>
              <a:t>.</a:t>
            </a:r>
          </a:p>
          <a:p>
            <a:r>
              <a:rPr lang="en-GB" noProof="0" dirty="0"/>
              <a:t>After that, we will </a:t>
            </a:r>
            <a:r>
              <a:rPr lang="en-GB" b="1" noProof="0" dirty="0"/>
              <a:t>discuss</a:t>
            </a:r>
            <a:r>
              <a:rPr lang="en-GB" noProof="0" dirty="0"/>
              <a:t> your answers </a:t>
            </a:r>
            <a:r>
              <a:rPr lang="en-GB" b="1" noProof="0" dirty="0"/>
              <a:t>in class</a:t>
            </a:r>
            <a:r>
              <a:rPr lang="en-GB" noProof="0" dirty="0"/>
              <a:t>.</a:t>
            </a:r>
          </a:p>
          <a:p>
            <a:r>
              <a:rPr lang="en-GB" noProof="0" dirty="0"/>
              <a:t>Questions to get you started: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What characterises a wave?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Where do you see waves?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What do you already know about how these waves behave?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GB" noProof="0" dirty="0"/>
              <a:t>What happens when two waves are travelling towards each other?</a:t>
            </a:r>
          </a:p>
          <a:p>
            <a:endParaRPr lang="en-GB" noProof="0" dirty="0"/>
          </a:p>
        </p:txBody>
      </p:sp>
      <p:pic>
        <p:nvPicPr>
          <p:cNvPr id="7170" name="Picture 2" descr="Interference of Waves">
            <a:extLst>
              <a:ext uri="{FF2B5EF4-FFF2-40B4-BE49-F238E27FC236}">
                <a16:creationId xmlns:a16="http://schemas.microsoft.com/office/drawing/2014/main" id="{E85C3B6B-55C9-4B65-4AF0-CC3002636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10"/>
          <a:stretch/>
        </p:blipFill>
        <p:spPr bwMode="auto">
          <a:xfrm>
            <a:off x="4916052" y="5120641"/>
            <a:ext cx="6890182" cy="10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05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8" name="Rectangle 5137">
            <a:extLst>
              <a:ext uri="{FF2B5EF4-FFF2-40B4-BE49-F238E27FC236}">
                <a16:creationId xmlns:a16="http://schemas.microsoft.com/office/drawing/2014/main" id="{3D67B7B4-ABB0-49C7-860C-50D0B887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59655E30-B203-42D2-8200-B57B8FB0C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rgbClr val="364556"/>
          </a:solidFill>
          <a:ln>
            <a:solidFill>
              <a:srgbClr val="364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E054CD-3F90-BF18-DF1C-D17519F9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GB" sz="4000" noProof="0" dirty="0">
                <a:solidFill>
                  <a:srgbClr val="FFFFFF"/>
                </a:solidFill>
              </a:rPr>
              <a:t>Water waves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ECD8DD-5F63-BE10-FFDC-B4F078D5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en-GB" sz="1800" noProof="0" dirty="0">
                <a:solidFill>
                  <a:srgbClr val="FFFFFF"/>
                </a:solidFill>
              </a:rPr>
              <a:t>They are just like light waves; they show similar </a:t>
            </a:r>
            <a:r>
              <a:rPr lang="en-GB" sz="1800" b="1" noProof="0" dirty="0">
                <a:solidFill>
                  <a:srgbClr val="FFFFFF"/>
                </a:solidFill>
              </a:rPr>
              <a:t>behaviour</a:t>
            </a:r>
            <a:r>
              <a:rPr lang="en-GB" sz="1800" noProof="0" dirty="0">
                <a:solidFill>
                  <a:srgbClr val="FFFFFF"/>
                </a:solidFill>
              </a:rPr>
              <a:t>.</a:t>
            </a:r>
          </a:p>
          <a:p>
            <a:r>
              <a:rPr lang="en-GB" sz="1800" noProof="0" dirty="0">
                <a:solidFill>
                  <a:srgbClr val="FFFFFF"/>
                </a:solidFill>
              </a:rPr>
              <a:t>Using water waves, we can see what happens with the light waves.</a:t>
            </a:r>
          </a:p>
          <a:p>
            <a:r>
              <a:rPr lang="en-GB" sz="1800" dirty="0">
                <a:solidFill>
                  <a:srgbClr val="FFFFFF"/>
                </a:solidFill>
              </a:rPr>
              <a:t>Make a </a:t>
            </a:r>
            <a:r>
              <a:rPr lang="en-GB" sz="1800" b="1" dirty="0">
                <a:solidFill>
                  <a:srgbClr val="FFFFFF"/>
                </a:solidFill>
              </a:rPr>
              <a:t>prediction</a:t>
            </a:r>
            <a:r>
              <a:rPr lang="en-GB" sz="1800" dirty="0">
                <a:solidFill>
                  <a:srgbClr val="FFFFFF"/>
                </a:solidFill>
              </a:rPr>
              <a:t> for water waves hitting the diffraction grating.</a:t>
            </a:r>
          </a:p>
          <a:p>
            <a:r>
              <a:rPr lang="en-GB" sz="1800" noProof="0" dirty="0">
                <a:solidFill>
                  <a:srgbClr val="FFFFFF"/>
                </a:solidFill>
              </a:rPr>
              <a:t>Connect to physics in the glasses.</a:t>
            </a:r>
          </a:p>
          <a:p>
            <a:endParaRPr lang="en-GB" sz="1800" noProof="0" dirty="0">
              <a:solidFill>
                <a:srgbClr val="FFFFFF"/>
              </a:solidFill>
            </a:endParaRPr>
          </a:p>
        </p:txBody>
      </p:sp>
      <p:sp>
        <p:nvSpPr>
          <p:cNvPr id="5142" name="Rectangle 5141">
            <a:extLst>
              <a:ext uri="{FF2B5EF4-FFF2-40B4-BE49-F238E27FC236}">
                <a16:creationId xmlns:a16="http://schemas.microsoft.com/office/drawing/2014/main" id="{F3627338-DFDF-49A3-BA42-EBF0B4ED1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rgbClr val="B2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pic>
        <p:nvPicPr>
          <p:cNvPr id="5124" name="Picture 4" descr="Learn Properties of Waves">
            <a:extLst>
              <a:ext uri="{FF2B5EF4-FFF2-40B4-BE49-F238E27FC236}">
                <a16:creationId xmlns:a16="http://schemas.microsoft.com/office/drawing/2014/main" id="{E930E15F-30D9-723D-5231-2C19FC78C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31" b="-5"/>
          <a:stretch/>
        </p:blipFill>
        <p:spPr bwMode="auto">
          <a:xfrm>
            <a:off x="7611902" y="10"/>
            <a:ext cx="4578557" cy="339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4" name="Rectangle 5143">
            <a:extLst>
              <a:ext uri="{FF2B5EF4-FFF2-40B4-BE49-F238E27FC236}">
                <a16:creationId xmlns:a16="http://schemas.microsoft.com/office/drawing/2014/main" id="{ACE38606-29D6-4D73-9B80-6A633D29D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rgbClr val="B29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Lake Water Waves Royalty Free Photo">
            <a:extLst>
              <a:ext uri="{FF2B5EF4-FFF2-40B4-BE49-F238E27FC236}">
                <a16:creationId xmlns:a16="http://schemas.microsoft.com/office/drawing/2014/main" id="{67F86A14-E690-EEED-2ADF-861A5427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r="8345" b="1"/>
          <a:stretch/>
        </p:blipFill>
        <p:spPr bwMode="auto">
          <a:xfrm>
            <a:off x="7611902" y="3461004"/>
            <a:ext cx="4580097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2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B05181-9D74-1BAA-D770-C3020B76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GB" sz="4200" noProof="0" dirty="0"/>
              <a:t>Superposition of waves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5296C8-F7B1-5956-A5C1-F10DFEB4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GB" sz="2200" noProof="0" dirty="0"/>
              <a:t>Adding waves together</a:t>
            </a:r>
          </a:p>
          <a:p>
            <a:r>
              <a:rPr lang="en-GB" sz="2200" noProof="0" dirty="0"/>
              <a:t>Some cancel out (</a:t>
            </a:r>
            <a:r>
              <a:rPr lang="en-GB" sz="2200" b="1" noProof="0" dirty="0"/>
              <a:t>destructive interference</a:t>
            </a:r>
            <a:r>
              <a:rPr lang="en-GB" sz="2200" noProof="0" dirty="0"/>
              <a:t>), some add up (</a:t>
            </a:r>
            <a:r>
              <a:rPr lang="en-GB" sz="2200" b="1" noProof="0" dirty="0"/>
              <a:t>constructive interference</a:t>
            </a:r>
            <a:r>
              <a:rPr lang="en-GB" sz="2200" noProof="0" dirty="0"/>
              <a:t>)</a:t>
            </a:r>
          </a:p>
        </p:txBody>
      </p:sp>
      <p:pic>
        <p:nvPicPr>
          <p:cNvPr id="1026" name="Picture 2" descr="Wave Superposition (Interference) &amp; Coherence // HSC Physics - YouTube">
            <a:extLst>
              <a:ext uri="{FF2B5EF4-FFF2-40B4-BE49-F238E27FC236}">
                <a16:creationId xmlns:a16="http://schemas.microsoft.com/office/drawing/2014/main" id="{9900EF01-5F18-DEA3-40AF-330D235A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40105"/>
            <a:ext cx="690372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C7ED2-F132-E1B1-AADB-E0394D01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361" y="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GB" sz="3400" noProof="0" dirty="0"/>
              <a:t>Constructive and destructive interference with two slits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CE548-9F86-5EC6-0BF7-57AF5CDC6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456" y="248411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GB" sz="2200" noProof="0" dirty="0"/>
              <a:t>Black = where both peaks are at the same point</a:t>
            </a:r>
          </a:p>
          <a:p>
            <a:r>
              <a:rPr lang="en-GB" sz="2200" noProof="0" dirty="0"/>
              <a:t>White = where peak aligns with troughs</a:t>
            </a:r>
          </a:p>
        </p:txBody>
      </p:sp>
      <p:pic>
        <p:nvPicPr>
          <p:cNvPr id="3074" name="Picture 2" descr="Double slit experiment | Anton Paar Wiki">
            <a:extLst>
              <a:ext uri="{FF2B5EF4-FFF2-40B4-BE49-F238E27FC236}">
                <a16:creationId xmlns:a16="http://schemas.microsoft.com/office/drawing/2014/main" id="{280DDDC5-2FF2-BFCA-BFAE-B1867927F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038" y="2569464"/>
            <a:ext cx="4414723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Wave Superposition (Interference) &amp; Coherence // HSC Physics - YouTube">
            <a:extLst>
              <a:ext uri="{FF2B5EF4-FFF2-40B4-BE49-F238E27FC236}">
                <a16:creationId xmlns:a16="http://schemas.microsoft.com/office/drawing/2014/main" id="{9FC81690-9CA1-9A2D-409A-F2B8DD6E1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15962" r="8772" b="13355"/>
          <a:stretch/>
        </p:blipFill>
        <p:spPr bwMode="auto">
          <a:xfrm>
            <a:off x="6535928" y="2569464"/>
            <a:ext cx="4905248" cy="36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E9CA733-D620-BE92-6AA8-DFF21D45A2E5}"/>
              </a:ext>
            </a:extLst>
          </p:cNvPr>
          <p:cNvSpPr/>
          <p:nvPr/>
        </p:nvSpPr>
        <p:spPr>
          <a:xfrm>
            <a:off x="6376923" y="3460497"/>
            <a:ext cx="318010" cy="32512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E7397ACD-B8D1-2354-A64A-346C479C687C}"/>
              </a:ext>
            </a:extLst>
          </p:cNvPr>
          <p:cNvSpPr/>
          <p:nvPr/>
        </p:nvSpPr>
        <p:spPr>
          <a:xfrm>
            <a:off x="6376923" y="5319777"/>
            <a:ext cx="318010" cy="325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89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ouble slit experiment | Anton Paar Wiki">
            <a:extLst>
              <a:ext uri="{FF2B5EF4-FFF2-40B4-BE49-F238E27FC236}">
                <a16:creationId xmlns:a16="http://schemas.microsoft.com/office/drawing/2014/main" id="{399EDE92-1689-206D-1DA4-975764B5E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3506" y="802641"/>
            <a:ext cx="6064987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Wave Superposition (Interference) &amp; Coherence // HSC Physics - YouTube">
            <a:extLst>
              <a:ext uri="{FF2B5EF4-FFF2-40B4-BE49-F238E27FC236}">
                <a16:creationId xmlns:a16="http://schemas.microsoft.com/office/drawing/2014/main" id="{49E871D7-7D82-A284-6795-4B580E05E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15962" r="8772" b="13355"/>
          <a:stretch/>
        </p:blipFill>
        <p:spPr bwMode="auto">
          <a:xfrm>
            <a:off x="396240" y="3705195"/>
            <a:ext cx="3099816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B1272554-B1EF-11DD-F081-6169859A11EB}"/>
              </a:ext>
            </a:extLst>
          </p:cNvPr>
          <p:cNvSpPr/>
          <p:nvPr/>
        </p:nvSpPr>
        <p:spPr>
          <a:xfrm>
            <a:off x="355039" y="4279077"/>
            <a:ext cx="182880" cy="19812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E631E69-84C7-11E2-06EB-52838743B709}"/>
              </a:ext>
            </a:extLst>
          </p:cNvPr>
          <p:cNvSpPr/>
          <p:nvPr/>
        </p:nvSpPr>
        <p:spPr>
          <a:xfrm>
            <a:off x="349960" y="5447319"/>
            <a:ext cx="193039" cy="20164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6133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</TotalTime>
  <Words>1051</Words>
  <Application>Microsoft Office PowerPoint</Application>
  <PresentationFormat>Breedbeeld</PresentationFormat>
  <Paragraphs>149</Paragraphs>
  <Slides>28</Slides>
  <Notes>16</Notes>
  <HiddenSlides>2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28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Cambria Math</vt:lpstr>
      <vt:lpstr>Kantoorthema</vt:lpstr>
      <vt:lpstr>Terugblik</vt:lpstr>
      <vt:lpstr>Spectroscopy and diffraction gratings</vt:lpstr>
      <vt:lpstr>What do you see?</vt:lpstr>
      <vt:lpstr>Close up of the glasses</vt:lpstr>
      <vt:lpstr>Light is a wave</vt:lpstr>
      <vt:lpstr>What do you know about waves?</vt:lpstr>
      <vt:lpstr>Water waves</vt:lpstr>
      <vt:lpstr>Superposition of waves</vt:lpstr>
      <vt:lpstr>Constructive and destructive interference with two slits</vt:lpstr>
      <vt:lpstr>PowerPoint-presentatie</vt:lpstr>
      <vt:lpstr>Test it yourself!</vt:lpstr>
      <vt:lpstr>PowerPoint-presentatie</vt:lpstr>
      <vt:lpstr>What happens when waves hit a diffraction grating?</vt:lpstr>
      <vt:lpstr>PowerPoint-presentatie</vt:lpstr>
      <vt:lpstr>PowerPoint-presentatie</vt:lpstr>
      <vt:lpstr>Try it yourself!</vt:lpstr>
      <vt:lpstr>Practical</vt:lpstr>
      <vt:lpstr>Can you see the pattern?</vt:lpstr>
      <vt:lpstr>What happens in the glasses?</vt:lpstr>
      <vt:lpstr>What do we do with this?</vt:lpstr>
      <vt:lpstr>Spectroscopy!</vt:lpstr>
      <vt:lpstr>A little bit of quantum mechanics</vt:lpstr>
      <vt:lpstr>A molecular bar code</vt:lpstr>
      <vt:lpstr>Spectrum of sodium lamp</vt:lpstr>
      <vt:lpstr>What can we use this for</vt:lpstr>
      <vt:lpstr>Spectrum of the Sun</vt:lpstr>
      <vt:lpstr>Exoplanet science</vt:lpstr>
      <vt:lpstr>Discover what things are made of</vt:lpstr>
      <vt:lpstr>Other ways of separating 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Wind, A.J.T. (Arne)</dc:creator>
  <cp:lastModifiedBy>Wind, A.J.T. (Arne)</cp:lastModifiedBy>
  <cp:revision>12</cp:revision>
  <dcterms:created xsi:type="dcterms:W3CDTF">2024-11-13T04:32:58Z</dcterms:created>
  <dcterms:modified xsi:type="dcterms:W3CDTF">2025-01-27T16:10:24Z</dcterms:modified>
</cp:coreProperties>
</file>